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2"/>
  </p:notesMasterIdLst>
  <p:handoutMasterIdLst>
    <p:handoutMasterId r:id="rId23"/>
  </p:handoutMasterIdLst>
  <p:sldIdLst>
    <p:sldId id="256" r:id="rId5"/>
    <p:sldId id="379" r:id="rId6"/>
    <p:sldId id="372" r:id="rId7"/>
    <p:sldId id="375" r:id="rId8"/>
    <p:sldId id="376" r:id="rId9"/>
    <p:sldId id="370" r:id="rId10"/>
    <p:sldId id="371" r:id="rId11"/>
    <p:sldId id="373" r:id="rId12"/>
    <p:sldId id="374" r:id="rId13"/>
    <p:sldId id="327" r:id="rId14"/>
    <p:sldId id="392" r:id="rId15"/>
    <p:sldId id="357" r:id="rId16"/>
    <p:sldId id="360" r:id="rId17"/>
    <p:sldId id="381" r:id="rId18"/>
    <p:sldId id="391" r:id="rId19"/>
    <p:sldId id="344" r:id="rId20"/>
    <p:sldId id="378" r:id="rId21"/>
  </p:sldIdLst>
  <p:sldSz cx="12192000" cy="6858000"/>
  <p:notesSz cx="7102475" cy="9037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Ramsey (Staff)" initials="RR(" lastIdx="7" clrIdx="0">
    <p:extLst>
      <p:ext uri="{19B8F6BF-5375-455C-9EA6-DF929625EA0E}">
        <p15:presenceInfo xmlns:p15="http://schemas.microsoft.com/office/powerpoint/2012/main" userId="S::ue0lkn@sunderland.ac.uk::51b6c4e9-48ec-4552-9e49-828d15640bdf" providerId="AD"/>
      </p:ext>
    </p:extLst>
  </p:cmAuthor>
  <p:cmAuthor id="2" name="Sarah Martin-Denham (Staff)" initials="S(" lastIdx="1" clrIdx="1">
    <p:extLst>
      <p:ext uri="{19B8F6BF-5375-455C-9EA6-DF929625EA0E}">
        <p15:presenceInfo xmlns:p15="http://schemas.microsoft.com/office/powerpoint/2012/main" userId="S::ds0sde@sunderland.ac.uk::8a7d0945-9d1c-48aa-b989-513a06aac8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97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FEE30B-5814-08A6-4A0C-07112092E391}" v="568" dt="2021-11-10T13:53:10.842"/>
    <p1510:client id="{7A003805-C84D-01BC-A2BD-4B877B5452B4}" v="71" dt="2022-01-06T15:25:01.191"/>
    <p1510:client id="{82BDE62D-EE91-AA44-AD84-B8E49D932D8C}" v="7" dt="2021-11-10T13:59:03.587"/>
    <p1510:client id="{E13F7328-80E7-42B3-8B81-DADDC1DF7F7D}" v="24" dt="2021-11-10T14:06:09.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sunderlandac.sharepoint.com/sites/SENDResearch/Shared%20Documents/Upcoming%20journal%20articles/Autism%20Theographs%20Caregiver%20Interviews/Autism%20Theographs/Line%20Graph%20Illustration%20in%20paper%20final.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sunderlandac.sharepoint.com/sites/SENDResearch/Shared%20Documents/Upcoming%20journal%20articles/Autism%20Theographs%20Caregiver%20Interviews/Autism%20Theographs/Line%20Graph%20Illustration%20in%20paper%20final.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https://sunderlandac.sharepoint.com/sites/SENDResearch/Shared%20Documents/Upcoming%20journal%20articles/Autism%20Theographs%20Caregiver%20Interviews/Autism%20Theographs/Line%20Graph%20Illustration%20in%20paper%20final.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59697149391122"/>
          <c:y val="3.7453703703703704E-2"/>
          <c:w val="0.87092606631987968"/>
          <c:h val="0.77784011373578299"/>
        </c:manualLayout>
      </c:layout>
      <c:lineChart>
        <c:grouping val="standard"/>
        <c:varyColors val="0"/>
        <c:ser>
          <c:idx val="0"/>
          <c:order val="0"/>
          <c:tx>
            <c:strRef>
              <c:f>'PA30 - Justice'!$F$1</c:f>
              <c:strCache>
                <c:ptCount val="1"/>
                <c:pt idx="0">
                  <c:v>Setting Code</c:v>
                </c:pt>
              </c:strCache>
            </c:strRef>
          </c:tx>
          <c:spPr>
            <a:ln w="25400" cap="rnd">
              <a:solidFill>
                <a:schemeClr val="tx2"/>
              </a:solidFill>
              <a:prstDash val="sysDash"/>
              <a:round/>
            </a:ln>
            <a:effectLst/>
          </c:spPr>
          <c:marker>
            <c:symbol val="circle"/>
            <c:size val="17"/>
            <c:spPr>
              <a:solidFill>
                <a:srgbClr val="C00000"/>
              </a:solidFill>
              <a:ln w="9525">
                <a:noFill/>
              </a:ln>
              <a:effectLst/>
            </c:spPr>
          </c:marker>
          <c:dPt>
            <c:idx val="0"/>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0-2D6A-4884-A7C8-A4599B8D983C}"/>
              </c:ext>
            </c:extLst>
          </c:dPt>
          <c:dPt>
            <c:idx val="1"/>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1-2D6A-4884-A7C8-A4599B8D983C}"/>
              </c:ext>
            </c:extLst>
          </c:dPt>
          <c:dPt>
            <c:idx val="3"/>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2-2D6A-4884-A7C8-A4599B8D983C}"/>
              </c:ext>
            </c:extLst>
          </c:dPt>
          <c:dPt>
            <c:idx val="4"/>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3-2D6A-4884-A7C8-A4599B8D983C}"/>
              </c:ext>
            </c:extLst>
          </c:dPt>
          <c:dPt>
            <c:idx val="6"/>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4-2D6A-4884-A7C8-A4599B8D983C}"/>
              </c:ext>
            </c:extLst>
          </c:dPt>
          <c:dPt>
            <c:idx val="8"/>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5-2D6A-4884-A7C8-A4599B8D983C}"/>
              </c:ext>
            </c:extLst>
          </c:dPt>
          <c:dPt>
            <c:idx val="11"/>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6-2D6A-4884-A7C8-A4599B8D983C}"/>
              </c:ext>
            </c:extLst>
          </c:dPt>
          <c:dPt>
            <c:idx val="12"/>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7-2D6A-4884-A7C8-A4599B8D983C}"/>
              </c:ext>
            </c:extLst>
          </c:dPt>
          <c:dPt>
            <c:idx val="13"/>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8-2D6A-4884-A7C8-A4599B8D983C}"/>
              </c:ext>
            </c:extLst>
          </c:dPt>
          <c:dPt>
            <c:idx val="15"/>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9-2D6A-4884-A7C8-A4599B8D983C}"/>
              </c:ext>
            </c:extLst>
          </c:dPt>
          <c:dPt>
            <c:idx val="18"/>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A-2D6A-4884-A7C8-A4599B8D983C}"/>
              </c:ext>
            </c:extLst>
          </c:dPt>
          <c:dPt>
            <c:idx val="20"/>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B-2D6A-4884-A7C8-A4599B8D983C}"/>
              </c:ext>
            </c:extLst>
          </c:dPt>
          <c:dLbls>
            <c:dLbl>
              <c:idx val="0"/>
              <c:tx>
                <c:rich>
                  <a:bodyPr/>
                  <a:lstStyle/>
                  <a:p>
                    <a:fld id="{303220BA-4CF8-4E2A-B694-AA3A1FC799C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2D6A-4884-A7C8-A4599B8D983C}"/>
                </c:ext>
              </c:extLst>
            </c:dLbl>
            <c:dLbl>
              <c:idx val="1"/>
              <c:tx>
                <c:rich>
                  <a:bodyPr/>
                  <a:lstStyle/>
                  <a:p>
                    <a:fld id="{08D57A9B-3FD5-4F7A-9F51-1653AB9F445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2D6A-4884-A7C8-A4599B8D983C}"/>
                </c:ext>
              </c:extLst>
            </c:dLbl>
            <c:dLbl>
              <c:idx val="2"/>
              <c:tx>
                <c:rich>
                  <a:bodyPr/>
                  <a:lstStyle/>
                  <a:p>
                    <a:fld id="{B23C63AB-37A7-47A9-AEEB-636FDE43453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2D6A-4884-A7C8-A4599B8D983C}"/>
                </c:ext>
              </c:extLst>
            </c:dLbl>
            <c:dLbl>
              <c:idx val="3"/>
              <c:tx>
                <c:rich>
                  <a:bodyPr/>
                  <a:lstStyle/>
                  <a:p>
                    <a:fld id="{A0752DDF-5163-4798-A397-545FC7767FF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2D6A-4884-A7C8-A4599B8D983C}"/>
                </c:ext>
              </c:extLst>
            </c:dLbl>
            <c:dLbl>
              <c:idx val="4"/>
              <c:tx>
                <c:rich>
                  <a:bodyPr/>
                  <a:lstStyle/>
                  <a:p>
                    <a:fld id="{5FA1E026-346D-4EFF-AB0B-80468BE49A5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2D6A-4884-A7C8-A4599B8D983C}"/>
                </c:ext>
              </c:extLst>
            </c:dLbl>
            <c:dLbl>
              <c:idx val="5"/>
              <c:tx>
                <c:rich>
                  <a:bodyPr/>
                  <a:lstStyle/>
                  <a:p>
                    <a:fld id="{DC446C50-FFD4-471B-B5FE-E67452C81886}"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2D6A-4884-A7C8-A4599B8D983C}"/>
                </c:ext>
              </c:extLst>
            </c:dLbl>
            <c:dLbl>
              <c:idx val="6"/>
              <c:tx>
                <c:rich>
                  <a:bodyPr/>
                  <a:lstStyle/>
                  <a:p>
                    <a:fld id="{E3429DD9-1A2F-45A8-B637-3405E725220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2D6A-4884-A7C8-A4599B8D983C}"/>
                </c:ext>
              </c:extLst>
            </c:dLbl>
            <c:dLbl>
              <c:idx val="7"/>
              <c:tx>
                <c:rich>
                  <a:bodyPr/>
                  <a:lstStyle/>
                  <a:p>
                    <a:fld id="{BFCF871F-924D-4FAE-A132-58CA514485A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2D6A-4884-A7C8-A4599B8D983C}"/>
                </c:ext>
              </c:extLst>
            </c:dLbl>
            <c:dLbl>
              <c:idx val="8"/>
              <c:tx>
                <c:rich>
                  <a:bodyPr/>
                  <a:lstStyle/>
                  <a:p>
                    <a:fld id="{FE3FE83B-02A4-4229-8EDC-78DF699B8D9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2D6A-4884-A7C8-A4599B8D983C}"/>
                </c:ext>
              </c:extLst>
            </c:dLbl>
            <c:dLbl>
              <c:idx val="9"/>
              <c:tx>
                <c:rich>
                  <a:bodyPr/>
                  <a:lstStyle/>
                  <a:p>
                    <a:fld id="{4580FA97-6A83-49DD-A6E1-8FC6094438A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2D6A-4884-A7C8-A4599B8D983C}"/>
                </c:ext>
              </c:extLst>
            </c:dLbl>
            <c:dLbl>
              <c:idx val="10"/>
              <c:tx>
                <c:rich>
                  <a:bodyPr/>
                  <a:lstStyle/>
                  <a:p>
                    <a:fld id="{B3A6EC96-C1A6-4765-A4A8-1F62F79A810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2D6A-4884-A7C8-A4599B8D983C}"/>
                </c:ext>
              </c:extLst>
            </c:dLbl>
            <c:dLbl>
              <c:idx val="11"/>
              <c:tx>
                <c:rich>
                  <a:bodyPr/>
                  <a:lstStyle/>
                  <a:p>
                    <a:fld id="{6077C28D-3AAE-4451-8EAB-59234C54824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2D6A-4884-A7C8-A4599B8D983C}"/>
                </c:ext>
              </c:extLst>
            </c:dLbl>
            <c:dLbl>
              <c:idx val="12"/>
              <c:tx>
                <c:rich>
                  <a:bodyPr/>
                  <a:lstStyle/>
                  <a:p>
                    <a:fld id="{0BF74FA3-C1AE-48BB-846E-66E850E0102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2D6A-4884-A7C8-A4599B8D983C}"/>
                </c:ext>
              </c:extLst>
            </c:dLbl>
            <c:dLbl>
              <c:idx val="13"/>
              <c:tx>
                <c:rich>
                  <a:bodyPr/>
                  <a:lstStyle/>
                  <a:p>
                    <a:fld id="{41354C21-5ED5-47F1-979D-425BBCD2E55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2D6A-4884-A7C8-A4599B8D983C}"/>
                </c:ext>
              </c:extLst>
            </c:dLbl>
            <c:dLbl>
              <c:idx val="14"/>
              <c:tx>
                <c:rich>
                  <a:bodyPr/>
                  <a:lstStyle/>
                  <a:p>
                    <a:fld id="{9E15C72F-5CBA-417A-9661-9C7A967A675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2D6A-4884-A7C8-A4599B8D983C}"/>
                </c:ext>
              </c:extLst>
            </c:dLbl>
            <c:dLbl>
              <c:idx val="15"/>
              <c:tx>
                <c:rich>
                  <a:bodyPr/>
                  <a:lstStyle/>
                  <a:p>
                    <a:fld id="{F49BA104-39CC-48FA-B96E-70CFB4FF2C1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2D6A-4884-A7C8-A4599B8D983C}"/>
                </c:ext>
              </c:extLst>
            </c:dLbl>
            <c:dLbl>
              <c:idx val="16"/>
              <c:tx>
                <c:rich>
                  <a:bodyPr/>
                  <a:lstStyle/>
                  <a:p>
                    <a:fld id="{8FF25DA8-2E5E-4DA6-BAE2-A7B33A1D0C5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2D6A-4884-A7C8-A4599B8D983C}"/>
                </c:ext>
              </c:extLst>
            </c:dLbl>
            <c:dLbl>
              <c:idx val="17"/>
              <c:tx>
                <c:rich>
                  <a:bodyPr/>
                  <a:lstStyle/>
                  <a:p>
                    <a:fld id="{B0599FD8-BA79-48F3-922F-5DB03FBE610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2D6A-4884-A7C8-A4599B8D983C}"/>
                </c:ext>
              </c:extLst>
            </c:dLbl>
            <c:dLbl>
              <c:idx val="18"/>
              <c:tx>
                <c:rich>
                  <a:bodyPr/>
                  <a:lstStyle/>
                  <a:p>
                    <a:fld id="{D8646E19-8FE8-44BC-BD76-D0F53397E9B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2D6A-4884-A7C8-A4599B8D983C}"/>
                </c:ext>
              </c:extLst>
            </c:dLbl>
            <c:dLbl>
              <c:idx val="19"/>
              <c:tx>
                <c:rich>
                  <a:bodyPr/>
                  <a:lstStyle/>
                  <a:p>
                    <a:fld id="{97F158DE-FA04-4C15-8876-822807FFADB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2D6A-4884-A7C8-A4599B8D983C}"/>
                </c:ext>
              </c:extLst>
            </c:dLbl>
            <c:dLbl>
              <c:idx val="20"/>
              <c:tx>
                <c:rich>
                  <a:bodyPr/>
                  <a:lstStyle/>
                  <a:p>
                    <a:fld id="{D464301A-3581-4DA3-B5E7-2A1E1196EBB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2D6A-4884-A7C8-A4599B8D983C}"/>
                </c:ext>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multiLvlStrRef>
              <c:f>'PA30 - Justice'!$B$2:$C$22</c:f>
              <c:multiLvlStrCache>
                <c:ptCount val="21"/>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lvl>
                <c:lvl>
                  <c:pt idx="0">
                    <c:v>Reception</c:v>
                  </c:pt>
                  <c:pt idx="6">
                    <c:v>Repeat year</c:v>
                  </c:pt>
                </c:lvl>
              </c:multiLvlStrCache>
            </c:multiLvlStrRef>
          </c:cat>
          <c:val>
            <c:numRef>
              <c:f>'PA30 - Justice'!$F$2:$F$22</c:f>
              <c:numCache>
                <c:formatCode>General</c:formatCode>
                <c:ptCount val="21"/>
                <c:pt idx="0">
                  <c:v>1.5</c:v>
                </c:pt>
                <c:pt idx="1">
                  <c:v>1.5</c:v>
                </c:pt>
                <c:pt idx="2">
                  <c:v>0.5</c:v>
                </c:pt>
                <c:pt idx="3">
                  <c:v>0.5</c:v>
                </c:pt>
                <c:pt idx="4">
                  <c:v>0.5</c:v>
                </c:pt>
                <c:pt idx="5">
                  <c:v>2.5</c:v>
                </c:pt>
                <c:pt idx="6">
                  <c:v>3.5</c:v>
                </c:pt>
                <c:pt idx="7">
                  <c:v>0.5</c:v>
                </c:pt>
                <c:pt idx="8">
                  <c:v>1.5</c:v>
                </c:pt>
                <c:pt idx="9">
                  <c:v>2.5</c:v>
                </c:pt>
                <c:pt idx="10">
                  <c:v>2.5</c:v>
                </c:pt>
                <c:pt idx="11">
                  <c:v>0.5</c:v>
                </c:pt>
                <c:pt idx="12">
                  <c:v>0.5</c:v>
                </c:pt>
                <c:pt idx="13">
                  <c:v>0.5</c:v>
                </c:pt>
                <c:pt idx="14">
                  <c:v>2.5</c:v>
                </c:pt>
                <c:pt idx="15">
                  <c:v>2.5</c:v>
                </c:pt>
                <c:pt idx="16">
                  <c:v>2.5</c:v>
                </c:pt>
                <c:pt idx="17">
                  <c:v>2.5</c:v>
                </c:pt>
                <c:pt idx="18">
                  <c:v>0.5</c:v>
                </c:pt>
                <c:pt idx="19">
                  <c:v>0.5</c:v>
                </c:pt>
                <c:pt idx="20">
                  <c:v>0.5</c:v>
                </c:pt>
              </c:numCache>
            </c:numRef>
          </c:val>
          <c:smooth val="1"/>
          <c:extLst>
            <c:ext xmlns:c15="http://schemas.microsoft.com/office/drawing/2012/chart" uri="{02D57815-91ED-43cb-92C2-25804820EDAC}">
              <c15:datalabelsRange>
                <c15:f>'PA30 - Justice'!$C$2:$C$22</c15:f>
                <c15:dlblRangeCach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15:dlblRangeCache>
              </c15:datalabelsRange>
            </c:ext>
            <c:ext xmlns:c16="http://schemas.microsoft.com/office/drawing/2014/chart" uri="{C3380CC4-5D6E-409C-BE32-E72D297353CC}">
              <c16:uniqueId val="{00000015-2D6A-4884-A7C8-A4599B8D983C}"/>
            </c:ext>
          </c:extLst>
        </c:ser>
        <c:dLbls>
          <c:showLegendKey val="0"/>
          <c:showVal val="0"/>
          <c:showCatName val="0"/>
          <c:showSerName val="0"/>
          <c:showPercent val="0"/>
          <c:showBubbleSize val="0"/>
        </c:dLbls>
        <c:marker val="1"/>
        <c:smooth val="0"/>
        <c:axId val="1610212463"/>
        <c:axId val="1350337263"/>
      </c:lineChart>
      <c:catAx>
        <c:axId val="1610212463"/>
        <c:scaling>
          <c:orientation val="minMax"/>
        </c:scaling>
        <c:delete val="0"/>
        <c:axPos val="b"/>
        <c:numFmt formatCode="General" sourceLinked="1"/>
        <c:majorTickMark val="none"/>
        <c:minorTickMark val="none"/>
        <c:tickLblPos val="nextTo"/>
        <c:spPr>
          <a:noFill/>
          <a:ln w="19050" cap="flat" cmpd="sng" algn="ctr">
            <a:solidFill>
              <a:schemeClr val="tx2">
                <a:lumMod val="50000"/>
              </a:schemeClr>
            </a:solidFill>
            <a:round/>
          </a:ln>
          <a:effectLst/>
        </c:spPr>
        <c:txPr>
          <a:bodyPr rot="-60000000" spcFirstLastPara="1" vertOverflow="ellipsis" vert="horz" wrap="square" anchor="ctr" anchorCtr="1"/>
          <a:lstStyle/>
          <a:p>
            <a:pPr>
              <a:defRPr sz="900" b="0" i="0" u="none" strike="noStrike" kern="1200" baseline="0">
                <a:solidFill>
                  <a:schemeClr val="tx2">
                    <a:lumMod val="50000"/>
                  </a:schemeClr>
                </a:solidFill>
                <a:latin typeface="+mn-lt"/>
                <a:ea typeface="+mn-ea"/>
                <a:cs typeface="+mn-cs"/>
              </a:defRPr>
            </a:pPr>
            <a:endParaRPr lang="en-US"/>
          </a:p>
        </c:txPr>
        <c:crossAx val="1350337263"/>
        <c:crosses val="autoZero"/>
        <c:auto val="1"/>
        <c:lblAlgn val="ctr"/>
        <c:lblOffset val="100"/>
        <c:noMultiLvlLbl val="0"/>
      </c:catAx>
      <c:valAx>
        <c:axId val="1350337263"/>
        <c:scaling>
          <c:orientation val="minMax"/>
        </c:scaling>
        <c:delete val="1"/>
        <c:axPos val="l"/>
        <c:majorGridlines>
          <c:spPr>
            <a:ln w="9525" cap="flat" cmpd="sng" algn="ctr">
              <a:solidFill>
                <a:schemeClr val="tx2"/>
              </a:solidFill>
              <a:round/>
            </a:ln>
            <a:effectLst/>
          </c:spPr>
        </c:majorGridlines>
        <c:numFmt formatCode="General" sourceLinked="1"/>
        <c:majorTickMark val="none"/>
        <c:minorTickMark val="none"/>
        <c:tickLblPos val="nextTo"/>
        <c:crossAx val="1610212463"/>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0">
          <a:solidFill>
            <a:schemeClr val="tx2">
              <a:lumMod val="50000"/>
            </a:schemeClr>
          </a:solidFill>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199238608687434E-2"/>
          <c:y val="3.8314176245210725E-2"/>
          <c:w val="0.89237475750313822"/>
          <c:h val="0.8077385311162123"/>
        </c:manualLayout>
      </c:layout>
      <c:lineChart>
        <c:grouping val="standard"/>
        <c:varyColors val="0"/>
        <c:ser>
          <c:idx val="0"/>
          <c:order val="0"/>
          <c:tx>
            <c:strRef>
              <c:f>'PA15 - Sadie'!$F$1</c:f>
              <c:strCache>
                <c:ptCount val="1"/>
                <c:pt idx="0">
                  <c:v>Code</c:v>
                </c:pt>
              </c:strCache>
            </c:strRef>
          </c:tx>
          <c:spPr>
            <a:ln w="22225" cap="rnd">
              <a:solidFill>
                <a:schemeClr val="tx2"/>
              </a:solidFill>
              <a:prstDash val="sysDash"/>
              <a:round/>
            </a:ln>
            <a:effectLst/>
          </c:spPr>
          <c:marker>
            <c:symbol val="circle"/>
            <c:size val="17"/>
            <c:spPr>
              <a:solidFill>
                <a:schemeClr val="accent6">
                  <a:lumMod val="75000"/>
                </a:schemeClr>
              </a:solidFill>
              <a:ln w="9525">
                <a:solidFill>
                  <a:schemeClr val="accent1"/>
                </a:solidFill>
              </a:ln>
              <a:effectLst/>
            </c:spPr>
          </c:marker>
          <c:dPt>
            <c:idx val="0"/>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0-F29C-4D20-AA5D-86A6EFCF2945}"/>
              </c:ext>
            </c:extLst>
          </c:dPt>
          <c:dPt>
            <c:idx val="4"/>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1-F29C-4D20-AA5D-86A6EFCF2945}"/>
              </c:ext>
            </c:extLst>
          </c:dPt>
          <c:dPt>
            <c:idx val="6"/>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2-F29C-4D20-AA5D-86A6EFCF2945}"/>
              </c:ext>
            </c:extLst>
          </c:dPt>
          <c:dPt>
            <c:idx val="7"/>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3-F29C-4D20-AA5D-86A6EFCF2945}"/>
              </c:ext>
            </c:extLst>
          </c:dPt>
          <c:dPt>
            <c:idx val="9"/>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4-F29C-4D20-AA5D-86A6EFCF2945}"/>
              </c:ext>
            </c:extLst>
          </c:dPt>
          <c:dPt>
            <c:idx val="10"/>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5-F29C-4D20-AA5D-86A6EFCF2945}"/>
              </c:ext>
            </c:extLst>
          </c:dPt>
          <c:dPt>
            <c:idx val="11"/>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6-F29C-4D20-AA5D-86A6EFCF2945}"/>
              </c:ext>
            </c:extLst>
          </c:dPt>
          <c:dPt>
            <c:idx val="12"/>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7-F29C-4D20-AA5D-86A6EFCF2945}"/>
              </c:ext>
            </c:extLst>
          </c:dPt>
          <c:dPt>
            <c:idx val="13"/>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8-F29C-4D20-AA5D-86A6EFCF2945}"/>
              </c:ext>
            </c:extLst>
          </c:dPt>
          <c:dPt>
            <c:idx val="15"/>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9-F29C-4D20-AA5D-86A6EFCF2945}"/>
              </c:ext>
            </c:extLst>
          </c:dPt>
          <c:dPt>
            <c:idx val="17"/>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A-F29C-4D20-AA5D-86A6EFCF2945}"/>
              </c:ext>
            </c:extLst>
          </c:dPt>
          <c:dPt>
            <c:idx val="18"/>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B-F29C-4D20-AA5D-86A6EFCF2945}"/>
              </c:ext>
            </c:extLst>
          </c:dPt>
          <c:dPt>
            <c:idx val="19"/>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C-F29C-4D20-AA5D-86A6EFCF2945}"/>
              </c:ext>
            </c:extLst>
          </c:dPt>
          <c:dLbls>
            <c:dLbl>
              <c:idx val="0"/>
              <c:tx>
                <c:rich>
                  <a:bodyPr/>
                  <a:lstStyle/>
                  <a:p>
                    <a:fld id="{4E8C10F7-6C6B-480D-8C20-FBFC6904B08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F29C-4D20-AA5D-86A6EFCF2945}"/>
                </c:ext>
              </c:extLst>
            </c:dLbl>
            <c:dLbl>
              <c:idx val="1"/>
              <c:tx>
                <c:rich>
                  <a:bodyPr/>
                  <a:lstStyle/>
                  <a:p>
                    <a:fld id="{C0C7FC48-6B33-47BA-95ED-90B78A6C6DA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F29C-4D20-AA5D-86A6EFCF2945}"/>
                </c:ext>
              </c:extLst>
            </c:dLbl>
            <c:dLbl>
              <c:idx val="2"/>
              <c:tx>
                <c:rich>
                  <a:bodyPr/>
                  <a:lstStyle/>
                  <a:p>
                    <a:fld id="{D7179F71-D198-4946-A67A-FFFD46FD52F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F29C-4D20-AA5D-86A6EFCF2945}"/>
                </c:ext>
              </c:extLst>
            </c:dLbl>
            <c:dLbl>
              <c:idx val="3"/>
              <c:tx>
                <c:rich>
                  <a:bodyPr/>
                  <a:lstStyle/>
                  <a:p>
                    <a:fld id="{137EB80B-9D92-48F9-AE18-319EC8D5506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F29C-4D20-AA5D-86A6EFCF2945}"/>
                </c:ext>
              </c:extLst>
            </c:dLbl>
            <c:dLbl>
              <c:idx val="4"/>
              <c:tx>
                <c:rich>
                  <a:bodyPr/>
                  <a:lstStyle/>
                  <a:p>
                    <a:fld id="{C66ADBBC-51C1-4DE7-86E8-7A310FC4ACA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29C-4D20-AA5D-86A6EFCF2945}"/>
                </c:ext>
              </c:extLst>
            </c:dLbl>
            <c:dLbl>
              <c:idx val="5"/>
              <c:tx>
                <c:rich>
                  <a:bodyPr/>
                  <a:lstStyle/>
                  <a:p>
                    <a:fld id="{E09C7025-36F2-4572-BC8C-9BF6B156B5F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F29C-4D20-AA5D-86A6EFCF2945}"/>
                </c:ext>
              </c:extLst>
            </c:dLbl>
            <c:dLbl>
              <c:idx val="6"/>
              <c:tx>
                <c:rich>
                  <a:bodyPr/>
                  <a:lstStyle/>
                  <a:p>
                    <a:fld id="{93329691-9C04-4E63-BB48-4F6D4A73336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F29C-4D20-AA5D-86A6EFCF2945}"/>
                </c:ext>
              </c:extLst>
            </c:dLbl>
            <c:dLbl>
              <c:idx val="7"/>
              <c:tx>
                <c:rich>
                  <a:bodyPr/>
                  <a:lstStyle/>
                  <a:p>
                    <a:fld id="{EED33576-8F1A-47D3-B23A-0F76FD6A995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29C-4D20-AA5D-86A6EFCF2945}"/>
                </c:ext>
              </c:extLst>
            </c:dLbl>
            <c:dLbl>
              <c:idx val="8"/>
              <c:tx>
                <c:rich>
                  <a:bodyPr/>
                  <a:lstStyle/>
                  <a:p>
                    <a:fld id="{BBD1E94D-9957-4E43-80DD-FE0C8A367F8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F29C-4D20-AA5D-86A6EFCF2945}"/>
                </c:ext>
              </c:extLst>
            </c:dLbl>
            <c:dLbl>
              <c:idx val="9"/>
              <c:tx>
                <c:rich>
                  <a:bodyPr/>
                  <a:lstStyle/>
                  <a:p>
                    <a:fld id="{3F23142C-B554-47FE-8AE4-407E4DE5FE5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F29C-4D20-AA5D-86A6EFCF2945}"/>
                </c:ext>
              </c:extLst>
            </c:dLbl>
            <c:dLbl>
              <c:idx val="10"/>
              <c:tx>
                <c:rich>
                  <a:bodyPr/>
                  <a:lstStyle/>
                  <a:p>
                    <a:fld id="{6B575F43-88A4-4F29-B50C-6C4C3B052236}"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29C-4D20-AA5D-86A6EFCF2945}"/>
                </c:ext>
              </c:extLst>
            </c:dLbl>
            <c:dLbl>
              <c:idx val="11"/>
              <c:tx>
                <c:rich>
                  <a:bodyPr/>
                  <a:lstStyle/>
                  <a:p>
                    <a:fld id="{89B53563-D399-430A-BEF6-251C580674A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F29C-4D20-AA5D-86A6EFCF2945}"/>
                </c:ext>
              </c:extLst>
            </c:dLbl>
            <c:dLbl>
              <c:idx val="12"/>
              <c:tx>
                <c:rich>
                  <a:bodyPr/>
                  <a:lstStyle/>
                  <a:p>
                    <a:fld id="{10FC7FA7-409F-4874-A77D-B23FA1EDA77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29C-4D20-AA5D-86A6EFCF2945}"/>
                </c:ext>
              </c:extLst>
            </c:dLbl>
            <c:dLbl>
              <c:idx val="13"/>
              <c:tx>
                <c:rich>
                  <a:bodyPr/>
                  <a:lstStyle/>
                  <a:p>
                    <a:fld id="{33D05666-83E6-4342-BCBB-E6256C4BED9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F29C-4D20-AA5D-86A6EFCF2945}"/>
                </c:ext>
              </c:extLst>
            </c:dLbl>
            <c:dLbl>
              <c:idx val="14"/>
              <c:tx>
                <c:rich>
                  <a:bodyPr/>
                  <a:lstStyle/>
                  <a:p>
                    <a:fld id="{9230DE42-2E1F-42E1-A807-ABA53718EF0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F29C-4D20-AA5D-86A6EFCF2945}"/>
                </c:ext>
              </c:extLst>
            </c:dLbl>
            <c:dLbl>
              <c:idx val="15"/>
              <c:tx>
                <c:rich>
                  <a:bodyPr/>
                  <a:lstStyle/>
                  <a:p>
                    <a:fld id="{646B7FAA-E5B6-41FF-A2BF-58B851FAE40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29C-4D20-AA5D-86A6EFCF2945}"/>
                </c:ext>
              </c:extLst>
            </c:dLbl>
            <c:dLbl>
              <c:idx val="16"/>
              <c:tx>
                <c:rich>
                  <a:bodyPr/>
                  <a:lstStyle/>
                  <a:p>
                    <a:fld id="{D3B7AAB6-836D-4F91-966B-57C45A9A359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F29C-4D20-AA5D-86A6EFCF2945}"/>
                </c:ext>
              </c:extLst>
            </c:dLbl>
            <c:dLbl>
              <c:idx val="17"/>
              <c:tx>
                <c:rich>
                  <a:bodyPr/>
                  <a:lstStyle/>
                  <a:p>
                    <a:fld id="{C21FCEEC-240A-42ED-ABEA-A05C6C2C4781}"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F29C-4D20-AA5D-86A6EFCF2945}"/>
                </c:ext>
              </c:extLst>
            </c:dLbl>
            <c:dLbl>
              <c:idx val="18"/>
              <c:tx>
                <c:rich>
                  <a:bodyPr/>
                  <a:lstStyle/>
                  <a:p>
                    <a:fld id="{A8079490-61D5-477E-A6FF-BA27B85D5D3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F29C-4D20-AA5D-86A6EFCF2945}"/>
                </c:ext>
              </c:extLst>
            </c:dLbl>
            <c:dLbl>
              <c:idx val="19"/>
              <c:tx>
                <c:rich>
                  <a:bodyPr/>
                  <a:lstStyle/>
                  <a:p>
                    <a:fld id="{E54AABBC-1847-4B8F-B4BA-84A14890B0E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F29C-4D20-AA5D-86A6EFCF2945}"/>
                </c:ext>
              </c:extLst>
            </c:dLbl>
            <c:dLbl>
              <c:idx val="20"/>
              <c:tx>
                <c:rich>
                  <a:bodyPr/>
                  <a:lstStyle/>
                  <a:p>
                    <a:fld id="{B6D6DEE5-E18C-4985-9DEC-05F2BBBDD08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F29C-4D20-AA5D-86A6EFCF2945}"/>
                </c:ext>
              </c:extLst>
            </c:dLbl>
            <c:dLbl>
              <c:idx val="21"/>
              <c:tx>
                <c:rich>
                  <a:bodyPr/>
                  <a:lstStyle/>
                  <a:p>
                    <a:fld id="{58BE52C3-2AC2-4D5C-A35C-EA33198ACDC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F29C-4D20-AA5D-86A6EFCF2945}"/>
                </c:ext>
              </c:extLst>
            </c:dLbl>
            <c:dLbl>
              <c:idx val="22"/>
              <c:tx>
                <c:rich>
                  <a:bodyPr/>
                  <a:lstStyle/>
                  <a:p>
                    <a:fld id="{57C8D623-EB98-4A5C-B957-8087A534A63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F29C-4D20-AA5D-86A6EFCF294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multiLvlStrRef>
              <c:f>'PA15 - Sadie'!$B$2:$C$24</c:f>
              <c:multiLvlStrCache>
                <c:ptCount val="23"/>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lvl>
                <c:lvl>
                  <c:pt idx="0">
                    <c:v>Year 1</c:v>
                  </c:pt>
                  <c:pt idx="1">
                    <c:v>Year 2</c:v>
                  </c:pt>
                  <c:pt idx="7">
                    <c:v>Year 3</c:v>
                  </c:pt>
                  <c:pt idx="21">
                    <c:v>Year 4</c:v>
                  </c:pt>
                </c:lvl>
              </c:multiLvlStrCache>
            </c:multiLvlStrRef>
          </c:cat>
          <c:val>
            <c:numRef>
              <c:f>'PA15 - Sadie'!$F$2:$F$24</c:f>
              <c:numCache>
                <c:formatCode>General</c:formatCode>
                <c:ptCount val="23"/>
                <c:pt idx="0">
                  <c:v>2.5</c:v>
                </c:pt>
                <c:pt idx="1">
                  <c:v>1.5</c:v>
                </c:pt>
                <c:pt idx="2">
                  <c:v>1.5</c:v>
                </c:pt>
                <c:pt idx="3">
                  <c:v>5.5</c:v>
                </c:pt>
                <c:pt idx="4">
                  <c:v>5.5</c:v>
                </c:pt>
                <c:pt idx="5">
                  <c:v>0.5</c:v>
                </c:pt>
                <c:pt idx="6">
                  <c:v>3.5</c:v>
                </c:pt>
                <c:pt idx="7">
                  <c:v>3.5</c:v>
                </c:pt>
                <c:pt idx="8">
                  <c:v>3.5</c:v>
                </c:pt>
                <c:pt idx="9">
                  <c:v>3.5</c:v>
                </c:pt>
                <c:pt idx="10">
                  <c:v>3.5</c:v>
                </c:pt>
                <c:pt idx="11">
                  <c:v>3.5</c:v>
                </c:pt>
                <c:pt idx="12">
                  <c:v>3.5</c:v>
                </c:pt>
                <c:pt idx="13">
                  <c:v>3.5</c:v>
                </c:pt>
                <c:pt idx="14">
                  <c:v>0.5</c:v>
                </c:pt>
                <c:pt idx="15">
                  <c:v>3.5</c:v>
                </c:pt>
                <c:pt idx="16">
                  <c:v>0.5</c:v>
                </c:pt>
                <c:pt idx="17">
                  <c:v>0.5</c:v>
                </c:pt>
                <c:pt idx="18">
                  <c:v>0.5</c:v>
                </c:pt>
                <c:pt idx="19">
                  <c:v>3.5</c:v>
                </c:pt>
                <c:pt idx="20">
                  <c:v>0.5</c:v>
                </c:pt>
                <c:pt idx="21">
                  <c:v>4.5</c:v>
                </c:pt>
                <c:pt idx="22">
                  <c:v>0.5</c:v>
                </c:pt>
              </c:numCache>
            </c:numRef>
          </c:val>
          <c:smooth val="1"/>
          <c:extLst>
            <c:ext xmlns:c15="http://schemas.microsoft.com/office/drawing/2012/chart" uri="{02D57815-91ED-43cb-92C2-25804820EDAC}">
              <c15:datalabelsRange>
                <c15:f>'PA15 - Sadie'!$C$2:$C$24</c15:f>
                <c15:dlblRangeCache>
                  <c:ptCount val="2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15:dlblRangeCache>
              </c15:datalabelsRange>
            </c:ext>
            <c:ext xmlns:c16="http://schemas.microsoft.com/office/drawing/2014/chart" uri="{C3380CC4-5D6E-409C-BE32-E72D297353CC}">
              <c16:uniqueId val="{00000017-F29C-4D20-AA5D-86A6EFCF2945}"/>
            </c:ext>
          </c:extLst>
        </c:ser>
        <c:dLbls>
          <c:showLegendKey val="0"/>
          <c:showVal val="0"/>
          <c:showCatName val="0"/>
          <c:showSerName val="0"/>
          <c:showPercent val="0"/>
          <c:showBubbleSize val="0"/>
        </c:dLbls>
        <c:marker val="1"/>
        <c:smooth val="0"/>
        <c:axId val="1485131759"/>
        <c:axId val="1707067119"/>
      </c:lineChart>
      <c:catAx>
        <c:axId val="1485131759"/>
        <c:scaling>
          <c:orientation val="minMax"/>
        </c:scaling>
        <c:delete val="0"/>
        <c:axPos val="b"/>
        <c:numFmt formatCode="General" sourceLinked="1"/>
        <c:majorTickMark val="none"/>
        <c:minorTickMark val="none"/>
        <c:tickLblPos val="nextTo"/>
        <c:spPr>
          <a:noFill/>
          <a:ln w="19050" cap="flat" cmpd="sng" algn="ctr">
            <a:solidFill>
              <a:schemeClr val="tx2"/>
            </a:solidFill>
            <a:round/>
          </a:ln>
          <a:effectLst/>
        </c:spPr>
        <c:txPr>
          <a:bodyPr rot="-600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crossAx val="1707067119"/>
        <c:crosses val="autoZero"/>
        <c:auto val="1"/>
        <c:lblAlgn val="ctr"/>
        <c:lblOffset val="100"/>
        <c:noMultiLvlLbl val="0"/>
      </c:catAx>
      <c:valAx>
        <c:axId val="1707067119"/>
        <c:scaling>
          <c:orientation val="minMax"/>
          <c:max val="6"/>
        </c:scaling>
        <c:delete val="0"/>
        <c:axPos val="l"/>
        <c:majorGridlines>
          <c:spPr>
            <a:ln w="9525" cap="flat" cmpd="sng" algn="ctr">
              <a:solidFill>
                <a:schemeClr val="tx2"/>
              </a:solid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51317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66721473034263"/>
          <c:y val="4.3570887480528349E-2"/>
          <c:w val="0.85965786245110176"/>
          <c:h val="0.78941034359341444"/>
        </c:manualLayout>
      </c:layout>
      <c:lineChart>
        <c:grouping val="standard"/>
        <c:varyColors val="0"/>
        <c:ser>
          <c:idx val="0"/>
          <c:order val="0"/>
          <c:tx>
            <c:strRef>
              <c:f>'PA11 - Olwyn'!$F$1</c:f>
              <c:strCache>
                <c:ptCount val="1"/>
                <c:pt idx="0">
                  <c:v>Code</c:v>
                </c:pt>
              </c:strCache>
            </c:strRef>
          </c:tx>
          <c:spPr>
            <a:ln w="22225" cap="rnd">
              <a:solidFill>
                <a:schemeClr val="tx2"/>
              </a:solidFill>
              <a:prstDash val="sysDash"/>
              <a:round/>
            </a:ln>
            <a:effectLst/>
          </c:spPr>
          <c:marker>
            <c:symbol val="circle"/>
            <c:size val="17"/>
            <c:spPr>
              <a:solidFill>
                <a:srgbClr val="C00000"/>
              </a:solidFill>
              <a:ln w="9525">
                <a:noFill/>
              </a:ln>
              <a:effectLst/>
            </c:spPr>
          </c:marker>
          <c:dPt>
            <c:idx val="0"/>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0-9CBD-40BD-961B-DB9CA9813DFA}"/>
              </c:ext>
            </c:extLst>
          </c:dPt>
          <c:dPt>
            <c:idx val="3"/>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1-9CBD-40BD-961B-DB9CA9813DFA}"/>
              </c:ext>
            </c:extLst>
          </c:dPt>
          <c:dPt>
            <c:idx val="8"/>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2-9CBD-40BD-961B-DB9CA9813DFA}"/>
              </c:ext>
            </c:extLst>
          </c:dPt>
          <c:dPt>
            <c:idx val="12"/>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3-9CBD-40BD-961B-DB9CA9813DFA}"/>
              </c:ext>
            </c:extLst>
          </c:dPt>
          <c:dPt>
            <c:idx val="13"/>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4-9CBD-40BD-961B-DB9CA9813DFA}"/>
              </c:ext>
            </c:extLst>
          </c:dPt>
          <c:dPt>
            <c:idx val="17"/>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5-9CBD-40BD-961B-DB9CA9813DFA}"/>
              </c:ext>
            </c:extLst>
          </c:dPt>
          <c:dPt>
            <c:idx val="19"/>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6-9CBD-40BD-961B-DB9CA9813DFA}"/>
              </c:ext>
            </c:extLst>
          </c:dPt>
          <c:dPt>
            <c:idx val="20"/>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7-9CBD-40BD-961B-DB9CA9813DFA}"/>
              </c:ext>
            </c:extLst>
          </c:dPt>
          <c:dPt>
            <c:idx val="21"/>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8-9CBD-40BD-961B-DB9CA9813DFA}"/>
              </c:ext>
            </c:extLst>
          </c:dPt>
          <c:dPt>
            <c:idx val="24"/>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9-9CBD-40BD-961B-DB9CA9813DFA}"/>
              </c:ext>
            </c:extLst>
          </c:dPt>
          <c:dPt>
            <c:idx val="25"/>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A-9CBD-40BD-961B-DB9CA9813DFA}"/>
              </c:ext>
            </c:extLst>
          </c:dPt>
          <c:dPt>
            <c:idx val="26"/>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B-9CBD-40BD-961B-DB9CA9813DFA}"/>
              </c:ext>
            </c:extLst>
          </c:dPt>
          <c:dPt>
            <c:idx val="27"/>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C-9CBD-40BD-961B-DB9CA9813DFA}"/>
              </c:ext>
            </c:extLst>
          </c:dPt>
          <c:dPt>
            <c:idx val="28"/>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D-9CBD-40BD-961B-DB9CA9813DFA}"/>
              </c:ext>
            </c:extLst>
          </c:dPt>
          <c:dPt>
            <c:idx val="29"/>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E-9CBD-40BD-961B-DB9CA9813DFA}"/>
              </c:ext>
            </c:extLst>
          </c:dPt>
          <c:dLbls>
            <c:dLbl>
              <c:idx val="0"/>
              <c:tx>
                <c:rich>
                  <a:bodyPr/>
                  <a:lstStyle/>
                  <a:p>
                    <a:fld id="{6722CE03-E46B-485A-805B-6460807BA8A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9CBD-40BD-961B-DB9CA9813DFA}"/>
                </c:ext>
              </c:extLst>
            </c:dLbl>
            <c:dLbl>
              <c:idx val="1"/>
              <c:tx>
                <c:rich>
                  <a:bodyPr/>
                  <a:lstStyle/>
                  <a:p>
                    <a:fld id="{39949B7E-24B4-467A-8619-E0F701A3920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9CBD-40BD-961B-DB9CA9813DFA}"/>
                </c:ext>
              </c:extLst>
            </c:dLbl>
            <c:dLbl>
              <c:idx val="2"/>
              <c:tx>
                <c:rich>
                  <a:bodyPr/>
                  <a:lstStyle/>
                  <a:p>
                    <a:fld id="{76F122BB-1FA4-4858-A986-2145EFDB5A01}"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9CBD-40BD-961B-DB9CA9813DFA}"/>
                </c:ext>
              </c:extLst>
            </c:dLbl>
            <c:dLbl>
              <c:idx val="3"/>
              <c:tx>
                <c:rich>
                  <a:bodyPr/>
                  <a:lstStyle/>
                  <a:p>
                    <a:fld id="{FCBB6F2D-E9DD-4D66-93A6-C4468965257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9CBD-40BD-961B-DB9CA9813DFA}"/>
                </c:ext>
              </c:extLst>
            </c:dLbl>
            <c:dLbl>
              <c:idx val="4"/>
              <c:tx>
                <c:rich>
                  <a:bodyPr/>
                  <a:lstStyle/>
                  <a:p>
                    <a:fld id="{7B81E012-86E1-4408-BBC8-E94BF3BCCB0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9CBD-40BD-961B-DB9CA9813DFA}"/>
                </c:ext>
              </c:extLst>
            </c:dLbl>
            <c:dLbl>
              <c:idx val="5"/>
              <c:tx>
                <c:rich>
                  <a:bodyPr/>
                  <a:lstStyle/>
                  <a:p>
                    <a:fld id="{83AA119C-B4DE-43B3-AC5E-867A4746895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9CBD-40BD-961B-DB9CA9813DFA}"/>
                </c:ext>
              </c:extLst>
            </c:dLbl>
            <c:dLbl>
              <c:idx val="6"/>
              <c:tx>
                <c:rich>
                  <a:bodyPr/>
                  <a:lstStyle/>
                  <a:p>
                    <a:fld id="{5AA1CE9B-A43B-4CC1-BA3F-C19CE71B0EF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9CBD-40BD-961B-DB9CA9813DFA}"/>
                </c:ext>
              </c:extLst>
            </c:dLbl>
            <c:dLbl>
              <c:idx val="7"/>
              <c:tx>
                <c:rich>
                  <a:bodyPr/>
                  <a:lstStyle/>
                  <a:p>
                    <a:fld id="{BD36CF5F-4A50-426A-A258-DB895D29A99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9CBD-40BD-961B-DB9CA9813DFA}"/>
                </c:ext>
              </c:extLst>
            </c:dLbl>
            <c:dLbl>
              <c:idx val="8"/>
              <c:tx>
                <c:rich>
                  <a:bodyPr/>
                  <a:lstStyle/>
                  <a:p>
                    <a:fld id="{B44D6FCD-AF6A-4D5D-8ED5-05630966730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9CBD-40BD-961B-DB9CA9813DFA}"/>
                </c:ext>
              </c:extLst>
            </c:dLbl>
            <c:dLbl>
              <c:idx val="9"/>
              <c:tx>
                <c:rich>
                  <a:bodyPr/>
                  <a:lstStyle/>
                  <a:p>
                    <a:fld id="{6CC46F38-B304-48E7-9B39-4850052241D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9CBD-40BD-961B-DB9CA9813DFA}"/>
                </c:ext>
              </c:extLst>
            </c:dLbl>
            <c:dLbl>
              <c:idx val="10"/>
              <c:tx>
                <c:rich>
                  <a:bodyPr/>
                  <a:lstStyle/>
                  <a:p>
                    <a:fld id="{50BAAA4A-4CF8-45B3-8DFE-34B9AC73DF5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9CBD-40BD-961B-DB9CA9813DFA}"/>
                </c:ext>
              </c:extLst>
            </c:dLbl>
            <c:dLbl>
              <c:idx val="11"/>
              <c:tx>
                <c:rich>
                  <a:bodyPr/>
                  <a:lstStyle/>
                  <a:p>
                    <a:fld id="{1679B1E2-4994-4732-B194-08DEDB9ADFE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9CBD-40BD-961B-DB9CA9813DFA}"/>
                </c:ext>
              </c:extLst>
            </c:dLbl>
            <c:dLbl>
              <c:idx val="12"/>
              <c:tx>
                <c:rich>
                  <a:bodyPr/>
                  <a:lstStyle/>
                  <a:p>
                    <a:fld id="{8C51EBCD-AFD0-4F47-A60B-7ABA705BBE0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9CBD-40BD-961B-DB9CA9813DFA}"/>
                </c:ext>
              </c:extLst>
            </c:dLbl>
            <c:dLbl>
              <c:idx val="13"/>
              <c:tx>
                <c:rich>
                  <a:bodyPr/>
                  <a:lstStyle/>
                  <a:p>
                    <a:fld id="{6EB19D72-7834-4E33-A041-A02EA0416B9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9CBD-40BD-961B-DB9CA9813DFA}"/>
                </c:ext>
              </c:extLst>
            </c:dLbl>
            <c:dLbl>
              <c:idx val="14"/>
              <c:tx>
                <c:rich>
                  <a:bodyPr/>
                  <a:lstStyle/>
                  <a:p>
                    <a:fld id="{49B320E2-673F-4CF1-AC63-0D130497D71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9CBD-40BD-961B-DB9CA9813DFA}"/>
                </c:ext>
              </c:extLst>
            </c:dLbl>
            <c:dLbl>
              <c:idx val="15"/>
              <c:tx>
                <c:rich>
                  <a:bodyPr/>
                  <a:lstStyle/>
                  <a:p>
                    <a:fld id="{A6B7D48D-524C-4D86-A14D-1C6FDFA104D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9CBD-40BD-961B-DB9CA9813DFA}"/>
                </c:ext>
              </c:extLst>
            </c:dLbl>
            <c:dLbl>
              <c:idx val="16"/>
              <c:tx>
                <c:rich>
                  <a:bodyPr/>
                  <a:lstStyle/>
                  <a:p>
                    <a:fld id="{3EA1B765-3784-47E7-8F1A-395DC351E9A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9CBD-40BD-961B-DB9CA9813DFA}"/>
                </c:ext>
              </c:extLst>
            </c:dLbl>
            <c:dLbl>
              <c:idx val="17"/>
              <c:tx>
                <c:rich>
                  <a:bodyPr/>
                  <a:lstStyle/>
                  <a:p>
                    <a:fld id="{A8ECA36E-9C98-4CA1-8DAA-DA58D247618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CBD-40BD-961B-DB9CA9813DFA}"/>
                </c:ext>
              </c:extLst>
            </c:dLbl>
            <c:dLbl>
              <c:idx val="18"/>
              <c:tx>
                <c:rich>
                  <a:bodyPr/>
                  <a:lstStyle/>
                  <a:p>
                    <a:fld id="{26211E15-219D-4C80-8E51-E52ACA04D4F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9CBD-40BD-961B-DB9CA9813DFA}"/>
                </c:ext>
              </c:extLst>
            </c:dLbl>
            <c:dLbl>
              <c:idx val="19"/>
              <c:tx>
                <c:rich>
                  <a:bodyPr/>
                  <a:lstStyle/>
                  <a:p>
                    <a:fld id="{75B3AA8C-9A0B-4EA9-BBA4-AE740F7EDEE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9CBD-40BD-961B-DB9CA9813DFA}"/>
                </c:ext>
              </c:extLst>
            </c:dLbl>
            <c:dLbl>
              <c:idx val="20"/>
              <c:tx>
                <c:rich>
                  <a:bodyPr/>
                  <a:lstStyle/>
                  <a:p>
                    <a:fld id="{BCB5148B-E66E-4D6D-9C2C-F2ACE63E3F7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9CBD-40BD-961B-DB9CA9813DFA}"/>
                </c:ext>
              </c:extLst>
            </c:dLbl>
            <c:dLbl>
              <c:idx val="21"/>
              <c:tx>
                <c:rich>
                  <a:bodyPr/>
                  <a:lstStyle/>
                  <a:p>
                    <a:fld id="{C1090377-3819-4D99-AFED-5C2AC27B8A9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9CBD-40BD-961B-DB9CA9813DFA}"/>
                </c:ext>
              </c:extLst>
            </c:dLbl>
            <c:dLbl>
              <c:idx val="22"/>
              <c:tx>
                <c:rich>
                  <a:bodyPr/>
                  <a:lstStyle/>
                  <a:p>
                    <a:fld id="{7E2883D6-85D3-4DD4-BAEB-454B55105B2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9CBD-40BD-961B-DB9CA9813DFA}"/>
                </c:ext>
              </c:extLst>
            </c:dLbl>
            <c:dLbl>
              <c:idx val="23"/>
              <c:tx>
                <c:rich>
                  <a:bodyPr/>
                  <a:lstStyle/>
                  <a:p>
                    <a:fld id="{71A7BFD8-1588-4774-AAF6-75D511C866E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9CBD-40BD-961B-DB9CA9813DFA}"/>
                </c:ext>
              </c:extLst>
            </c:dLbl>
            <c:dLbl>
              <c:idx val="24"/>
              <c:tx>
                <c:rich>
                  <a:bodyPr/>
                  <a:lstStyle/>
                  <a:p>
                    <a:fld id="{F993AD2B-54E6-4631-B732-65E1910222E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9CBD-40BD-961B-DB9CA9813DFA}"/>
                </c:ext>
              </c:extLst>
            </c:dLbl>
            <c:dLbl>
              <c:idx val="25"/>
              <c:tx>
                <c:rich>
                  <a:bodyPr/>
                  <a:lstStyle/>
                  <a:p>
                    <a:fld id="{BE6BD7D2-DF17-401C-AE45-AAF8391BE66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9CBD-40BD-961B-DB9CA9813DFA}"/>
                </c:ext>
              </c:extLst>
            </c:dLbl>
            <c:dLbl>
              <c:idx val="26"/>
              <c:tx>
                <c:rich>
                  <a:bodyPr/>
                  <a:lstStyle/>
                  <a:p>
                    <a:fld id="{C13B6EAC-B30B-4D78-BE0C-E77D30CB5FB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9CBD-40BD-961B-DB9CA9813DFA}"/>
                </c:ext>
              </c:extLst>
            </c:dLbl>
            <c:dLbl>
              <c:idx val="27"/>
              <c:tx>
                <c:rich>
                  <a:bodyPr/>
                  <a:lstStyle/>
                  <a:p>
                    <a:fld id="{28266C01-B58E-448D-A74A-1A8DF2C5A55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9CBD-40BD-961B-DB9CA9813DFA}"/>
                </c:ext>
              </c:extLst>
            </c:dLbl>
            <c:dLbl>
              <c:idx val="28"/>
              <c:tx>
                <c:rich>
                  <a:bodyPr/>
                  <a:lstStyle/>
                  <a:p>
                    <a:fld id="{4C689E20-51E0-4645-AE9D-3418FE9708C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9CBD-40BD-961B-DB9CA9813DFA}"/>
                </c:ext>
              </c:extLst>
            </c:dLbl>
            <c:dLbl>
              <c:idx val="29"/>
              <c:tx>
                <c:rich>
                  <a:bodyPr/>
                  <a:lstStyle/>
                  <a:p>
                    <a:fld id="{D418EDC0-AE27-4E17-B392-927B0DA514F6}"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9CBD-40BD-961B-DB9CA9813DFA}"/>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multiLvlStrRef>
              <c:f>'PA11 - Olwyn'!$B$2:$C$31</c:f>
              <c:multiLvlStrCache>
                <c:ptCount val="30"/>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lvl>
                <c:lvl>
                  <c:pt idx="0">
                    <c:v>Year 1</c:v>
                  </c:pt>
                  <c:pt idx="12">
                    <c:v>Year 2</c:v>
                  </c:pt>
                  <c:pt idx="18">
                    <c:v>Year 3</c:v>
                  </c:pt>
                  <c:pt idx="19">
                    <c:v>Year 4</c:v>
                  </c:pt>
                  <c:pt idx="24">
                    <c:v>Year 5</c:v>
                  </c:pt>
                </c:lvl>
              </c:multiLvlStrCache>
            </c:multiLvlStrRef>
          </c:cat>
          <c:val>
            <c:numRef>
              <c:f>'PA11 - Olwyn'!$F$2:$F$31</c:f>
              <c:numCache>
                <c:formatCode>General</c:formatCode>
                <c:ptCount val="30"/>
                <c:pt idx="0">
                  <c:v>1.5</c:v>
                </c:pt>
                <c:pt idx="1">
                  <c:v>2.5</c:v>
                </c:pt>
                <c:pt idx="2">
                  <c:v>2.5</c:v>
                </c:pt>
                <c:pt idx="3">
                  <c:v>0.5</c:v>
                </c:pt>
                <c:pt idx="4">
                  <c:v>2.5</c:v>
                </c:pt>
                <c:pt idx="5">
                  <c:v>2.5</c:v>
                </c:pt>
                <c:pt idx="6">
                  <c:v>0.5</c:v>
                </c:pt>
                <c:pt idx="7">
                  <c:v>2.5</c:v>
                </c:pt>
                <c:pt idx="8">
                  <c:v>5.5</c:v>
                </c:pt>
                <c:pt idx="9">
                  <c:v>5.5</c:v>
                </c:pt>
                <c:pt idx="10">
                  <c:v>2.5</c:v>
                </c:pt>
                <c:pt idx="11">
                  <c:v>2.5</c:v>
                </c:pt>
                <c:pt idx="12">
                  <c:v>3.5</c:v>
                </c:pt>
                <c:pt idx="13">
                  <c:v>1.5</c:v>
                </c:pt>
                <c:pt idx="14">
                  <c:v>1.5</c:v>
                </c:pt>
                <c:pt idx="15">
                  <c:v>2.5</c:v>
                </c:pt>
                <c:pt idx="16">
                  <c:v>0.5</c:v>
                </c:pt>
                <c:pt idx="17">
                  <c:v>1.5</c:v>
                </c:pt>
                <c:pt idx="18">
                  <c:v>3.5</c:v>
                </c:pt>
                <c:pt idx="19">
                  <c:v>0.5</c:v>
                </c:pt>
                <c:pt idx="20">
                  <c:v>1.5</c:v>
                </c:pt>
                <c:pt idx="21">
                  <c:v>1.5</c:v>
                </c:pt>
                <c:pt idx="22">
                  <c:v>0.5</c:v>
                </c:pt>
                <c:pt idx="23">
                  <c:v>0.5</c:v>
                </c:pt>
                <c:pt idx="24">
                  <c:v>0.5</c:v>
                </c:pt>
                <c:pt idx="25">
                  <c:v>4.5</c:v>
                </c:pt>
                <c:pt idx="26">
                  <c:v>5.5</c:v>
                </c:pt>
                <c:pt idx="27">
                  <c:v>1.5</c:v>
                </c:pt>
                <c:pt idx="28">
                  <c:v>0.5</c:v>
                </c:pt>
                <c:pt idx="29">
                  <c:v>5.5</c:v>
                </c:pt>
              </c:numCache>
            </c:numRef>
          </c:val>
          <c:smooth val="1"/>
          <c:extLst>
            <c:ext xmlns:c15="http://schemas.microsoft.com/office/drawing/2012/chart" uri="{02D57815-91ED-43cb-92C2-25804820EDAC}">
              <c15:datalabelsRange>
                <c15:f>'PA11 - Olwyn'!$C$2:$C$31</c15:f>
                <c15:dlblRangeCach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15:dlblRangeCache>
              </c15:datalabelsRange>
            </c:ext>
            <c:ext xmlns:c16="http://schemas.microsoft.com/office/drawing/2014/chart" uri="{C3380CC4-5D6E-409C-BE32-E72D297353CC}">
              <c16:uniqueId val="{0000001E-9CBD-40BD-961B-DB9CA9813DFA}"/>
            </c:ext>
          </c:extLst>
        </c:ser>
        <c:dLbls>
          <c:showLegendKey val="0"/>
          <c:showVal val="0"/>
          <c:showCatName val="0"/>
          <c:showSerName val="0"/>
          <c:showPercent val="0"/>
          <c:showBubbleSize val="0"/>
        </c:dLbls>
        <c:marker val="1"/>
        <c:smooth val="0"/>
        <c:axId val="1484807887"/>
        <c:axId val="1350415711"/>
      </c:lineChart>
      <c:catAx>
        <c:axId val="1484807887"/>
        <c:scaling>
          <c:orientation val="minMax"/>
        </c:scaling>
        <c:delete val="0"/>
        <c:axPos val="b"/>
        <c:numFmt formatCode="General" sourceLinked="1"/>
        <c:majorTickMark val="none"/>
        <c:minorTickMark val="none"/>
        <c:tickLblPos val="nextTo"/>
        <c:spPr>
          <a:noFill/>
          <a:ln w="19050" cap="flat" cmpd="sng" algn="ctr">
            <a:solidFill>
              <a:schemeClr val="tx2"/>
            </a:solidFill>
            <a:round/>
          </a:ln>
          <a:effectLst/>
        </c:spPr>
        <c:txPr>
          <a:bodyPr rot="-60000000" spcFirstLastPara="1" vertOverflow="ellipsis" vert="horz" wrap="square" anchor="ctr" anchorCtr="1"/>
          <a:lstStyle/>
          <a:p>
            <a:pPr>
              <a:defRPr sz="900" b="1" i="0" u="none" strike="noStrike" kern="1200" baseline="0">
                <a:solidFill>
                  <a:schemeClr val="accent1">
                    <a:lumMod val="50000"/>
                  </a:schemeClr>
                </a:solidFill>
                <a:latin typeface="+mn-lt"/>
                <a:ea typeface="+mn-ea"/>
                <a:cs typeface="+mn-cs"/>
              </a:defRPr>
            </a:pPr>
            <a:endParaRPr lang="en-US"/>
          </a:p>
        </c:txPr>
        <c:crossAx val="1350415711"/>
        <c:crosses val="autoZero"/>
        <c:auto val="1"/>
        <c:lblAlgn val="ctr"/>
        <c:lblOffset val="100"/>
        <c:noMultiLvlLbl val="0"/>
      </c:catAx>
      <c:valAx>
        <c:axId val="1350415711"/>
        <c:scaling>
          <c:orientation val="minMax"/>
          <c:max val="6"/>
        </c:scaling>
        <c:delete val="0"/>
        <c:axPos val="l"/>
        <c:majorGridlines>
          <c:spPr>
            <a:ln w="9525" cap="flat" cmpd="sng" algn="ctr">
              <a:solidFill>
                <a:schemeClr val="tx2"/>
              </a:solid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accent1">
                    <a:lumMod val="50000"/>
                  </a:schemeClr>
                </a:solidFill>
                <a:latin typeface="+mn-lt"/>
                <a:ea typeface="+mn-ea"/>
                <a:cs typeface="+mn-cs"/>
              </a:defRPr>
            </a:pPr>
            <a:endParaRPr lang="en-US"/>
          </a:p>
        </c:txPr>
        <c:crossAx val="14848078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accent1">
              <a:lumMod val="50000"/>
            </a:schemeClr>
          </a:solidFill>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34043664607161E-2"/>
          <c:y val="4.7442933269704925E-2"/>
          <c:w val="0.92201668480232135"/>
          <c:h val="0.76436789151356077"/>
        </c:manualLayout>
      </c:layout>
      <c:lineChart>
        <c:grouping val="standard"/>
        <c:varyColors val="0"/>
        <c:ser>
          <c:idx val="0"/>
          <c:order val="0"/>
          <c:tx>
            <c:strRef>
              <c:f>'PA22 - Viv'!$E$1</c:f>
              <c:strCache>
                <c:ptCount val="1"/>
                <c:pt idx="0">
                  <c:v>Setting</c:v>
                </c:pt>
              </c:strCache>
            </c:strRef>
          </c:tx>
          <c:spPr>
            <a:ln w="22225" cap="rnd">
              <a:solidFill>
                <a:schemeClr val="tx2"/>
              </a:solidFill>
              <a:prstDash val="sysDash"/>
              <a:round/>
            </a:ln>
            <a:effectLst/>
          </c:spPr>
          <c:marker>
            <c:symbol val="circle"/>
            <c:size val="17"/>
            <c:spPr>
              <a:solidFill>
                <a:schemeClr val="accent6">
                  <a:lumMod val="75000"/>
                </a:schemeClr>
              </a:solidFill>
              <a:ln w="9525">
                <a:noFill/>
              </a:ln>
              <a:effectLst/>
            </c:spPr>
          </c:marker>
          <c:dPt>
            <c:idx val="1"/>
            <c:marker>
              <c:symbol val="circle"/>
              <c:size val="17"/>
              <c:spPr>
                <a:solidFill>
                  <a:srgbClr val="C00000"/>
                </a:solidFill>
                <a:ln w="9525">
                  <a:noFill/>
                </a:ln>
                <a:effectLst/>
              </c:spPr>
            </c:marker>
            <c:bubble3D val="0"/>
            <c:extLst>
              <c:ext xmlns:c16="http://schemas.microsoft.com/office/drawing/2014/chart" uri="{C3380CC4-5D6E-409C-BE32-E72D297353CC}">
                <c16:uniqueId val="{00000000-F6E1-4B0D-B77B-B8657EA7A325}"/>
              </c:ext>
            </c:extLst>
          </c:dPt>
          <c:dPt>
            <c:idx val="2"/>
            <c:marker>
              <c:symbol val="circle"/>
              <c:size val="17"/>
              <c:spPr>
                <a:solidFill>
                  <a:srgbClr val="C00000"/>
                </a:solidFill>
                <a:ln w="9525">
                  <a:noFill/>
                </a:ln>
                <a:effectLst/>
              </c:spPr>
            </c:marker>
            <c:bubble3D val="0"/>
            <c:extLst>
              <c:ext xmlns:c16="http://schemas.microsoft.com/office/drawing/2014/chart" uri="{C3380CC4-5D6E-409C-BE32-E72D297353CC}">
                <c16:uniqueId val="{00000001-F6E1-4B0D-B77B-B8657EA7A325}"/>
              </c:ext>
            </c:extLst>
          </c:dPt>
          <c:dPt>
            <c:idx val="4"/>
            <c:marker>
              <c:symbol val="circle"/>
              <c:size val="17"/>
              <c:spPr>
                <a:solidFill>
                  <a:srgbClr val="C00000"/>
                </a:solidFill>
                <a:ln w="9525">
                  <a:noFill/>
                </a:ln>
                <a:effectLst/>
              </c:spPr>
            </c:marker>
            <c:bubble3D val="0"/>
            <c:extLst>
              <c:ext xmlns:c16="http://schemas.microsoft.com/office/drawing/2014/chart" uri="{C3380CC4-5D6E-409C-BE32-E72D297353CC}">
                <c16:uniqueId val="{00000002-F6E1-4B0D-B77B-B8657EA7A325}"/>
              </c:ext>
            </c:extLst>
          </c:dPt>
          <c:dPt>
            <c:idx val="7"/>
            <c:marker>
              <c:symbol val="circle"/>
              <c:size val="17"/>
              <c:spPr>
                <a:solidFill>
                  <a:srgbClr val="C00000"/>
                </a:solidFill>
                <a:ln w="9525">
                  <a:noFill/>
                </a:ln>
                <a:effectLst/>
              </c:spPr>
            </c:marker>
            <c:bubble3D val="0"/>
            <c:extLst>
              <c:ext xmlns:c16="http://schemas.microsoft.com/office/drawing/2014/chart" uri="{C3380CC4-5D6E-409C-BE32-E72D297353CC}">
                <c16:uniqueId val="{00000003-F6E1-4B0D-B77B-B8657EA7A325}"/>
              </c:ext>
            </c:extLst>
          </c:dPt>
          <c:dPt>
            <c:idx val="9"/>
            <c:marker>
              <c:symbol val="circle"/>
              <c:size val="17"/>
              <c:spPr>
                <a:solidFill>
                  <a:srgbClr val="C00000"/>
                </a:solidFill>
                <a:ln w="9525">
                  <a:noFill/>
                </a:ln>
                <a:effectLst/>
              </c:spPr>
            </c:marker>
            <c:bubble3D val="0"/>
            <c:extLst>
              <c:ext xmlns:c16="http://schemas.microsoft.com/office/drawing/2014/chart" uri="{C3380CC4-5D6E-409C-BE32-E72D297353CC}">
                <c16:uniqueId val="{00000004-F6E1-4B0D-B77B-B8657EA7A325}"/>
              </c:ext>
            </c:extLst>
          </c:dPt>
          <c:dPt>
            <c:idx val="11"/>
            <c:marker>
              <c:symbol val="circle"/>
              <c:size val="17"/>
              <c:spPr>
                <a:solidFill>
                  <a:srgbClr val="C00000"/>
                </a:solidFill>
                <a:ln w="9525">
                  <a:noFill/>
                </a:ln>
                <a:effectLst/>
              </c:spPr>
            </c:marker>
            <c:bubble3D val="0"/>
            <c:extLst>
              <c:ext xmlns:c16="http://schemas.microsoft.com/office/drawing/2014/chart" uri="{C3380CC4-5D6E-409C-BE32-E72D297353CC}">
                <c16:uniqueId val="{00000005-F6E1-4B0D-B77B-B8657EA7A325}"/>
              </c:ext>
            </c:extLst>
          </c:dPt>
          <c:dPt>
            <c:idx val="12"/>
            <c:marker>
              <c:symbol val="circle"/>
              <c:size val="17"/>
              <c:spPr>
                <a:solidFill>
                  <a:srgbClr val="C00000"/>
                </a:solidFill>
                <a:ln w="9525">
                  <a:noFill/>
                </a:ln>
                <a:effectLst/>
              </c:spPr>
            </c:marker>
            <c:bubble3D val="0"/>
            <c:extLst>
              <c:ext xmlns:c16="http://schemas.microsoft.com/office/drawing/2014/chart" uri="{C3380CC4-5D6E-409C-BE32-E72D297353CC}">
                <c16:uniqueId val="{00000006-F6E1-4B0D-B77B-B8657EA7A325}"/>
              </c:ext>
            </c:extLst>
          </c:dPt>
          <c:dPt>
            <c:idx val="17"/>
            <c:marker>
              <c:symbol val="circle"/>
              <c:size val="17"/>
              <c:spPr>
                <a:solidFill>
                  <a:srgbClr val="C00000"/>
                </a:solidFill>
                <a:ln w="9525">
                  <a:noFill/>
                </a:ln>
                <a:effectLst/>
              </c:spPr>
            </c:marker>
            <c:bubble3D val="0"/>
            <c:extLst>
              <c:ext xmlns:c16="http://schemas.microsoft.com/office/drawing/2014/chart" uri="{C3380CC4-5D6E-409C-BE32-E72D297353CC}">
                <c16:uniqueId val="{00000007-F6E1-4B0D-B77B-B8657EA7A325}"/>
              </c:ext>
            </c:extLst>
          </c:dPt>
          <c:dPt>
            <c:idx val="18"/>
            <c:marker>
              <c:symbol val="circle"/>
              <c:size val="17"/>
              <c:spPr>
                <a:solidFill>
                  <a:srgbClr val="C00000"/>
                </a:solidFill>
                <a:ln w="9525">
                  <a:noFill/>
                </a:ln>
                <a:effectLst/>
              </c:spPr>
            </c:marker>
            <c:bubble3D val="0"/>
            <c:extLst>
              <c:ext xmlns:c16="http://schemas.microsoft.com/office/drawing/2014/chart" uri="{C3380CC4-5D6E-409C-BE32-E72D297353CC}">
                <c16:uniqueId val="{00000008-F6E1-4B0D-B77B-B8657EA7A325}"/>
              </c:ext>
            </c:extLst>
          </c:dPt>
          <c:dPt>
            <c:idx val="20"/>
            <c:marker>
              <c:symbol val="circle"/>
              <c:size val="17"/>
              <c:spPr>
                <a:solidFill>
                  <a:srgbClr val="C00000"/>
                </a:solidFill>
                <a:ln w="9525">
                  <a:noFill/>
                </a:ln>
                <a:effectLst/>
              </c:spPr>
            </c:marker>
            <c:bubble3D val="0"/>
            <c:extLst>
              <c:ext xmlns:c16="http://schemas.microsoft.com/office/drawing/2014/chart" uri="{C3380CC4-5D6E-409C-BE32-E72D297353CC}">
                <c16:uniqueId val="{00000009-F6E1-4B0D-B77B-B8657EA7A325}"/>
              </c:ext>
            </c:extLst>
          </c:dPt>
          <c:dPt>
            <c:idx val="22"/>
            <c:marker>
              <c:symbol val="circle"/>
              <c:size val="17"/>
              <c:spPr>
                <a:solidFill>
                  <a:srgbClr val="C00000"/>
                </a:solidFill>
                <a:ln w="9525">
                  <a:noFill/>
                </a:ln>
                <a:effectLst/>
              </c:spPr>
            </c:marker>
            <c:bubble3D val="0"/>
            <c:extLst>
              <c:ext xmlns:c16="http://schemas.microsoft.com/office/drawing/2014/chart" uri="{C3380CC4-5D6E-409C-BE32-E72D297353CC}">
                <c16:uniqueId val="{0000000A-F6E1-4B0D-B77B-B8657EA7A325}"/>
              </c:ext>
            </c:extLst>
          </c:dPt>
          <c:dPt>
            <c:idx val="23"/>
            <c:marker>
              <c:symbol val="circle"/>
              <c:size val="17"/>
              <c:spPr>
                <a:solidFill>
                  <a:srgbClr val="C00000"/>
                </a:solidFill>
                <a:ln w="9525">
                  <a:noFill/>
                </a:ln>
                <a:effectLst/>
              </c:spPr>
            </c:marker>
            <c:bubble3D val="0"/>
            <c:extLst>
              <c:ext xmlns:c16="http://schemas.microsoft.com/office/drawing/2014/chart" uri="{C3380CC4-5D6E-409C-BE32-E72D297353CC}">
                <c16:uniqueId val="{0000000B-F6E1-4B0D-B77B-B8657EA7A325}"/>
              </c:ext>
            </c:extLst>
          </c:dPt>
          <c:dPt>
            <c:idx val="24"/>
            <c:marker>
              <c:symbol val="circle"/>
              <c:size val="17"/>
              <c:spPr>
                <a:solidFill>
                  <a:srgbClr val="C00000"/>
                </a:solidFill>
                <a:ln w="9525">
                  <a:noFill/>
                </a:ln>
                <a:effectLst/>
              </c:spPr>
            </c:marker>
            <c:bubble3D val="0"/>
            <c:extLst>
              <c:ext xmlns:c16="http://schemas.microsoft.com/office/drawing/2014/chart" uri="{C3380CC4-5D6E-409C-BE32-E72D297353CC}">
                <c16:uniqueId val="{0000000C-F6E1-4B0D-B77B-B8657EA7A325}"/>
              </c:ext>
            </c:extLst>
          </c:dPt>
          <c:dPt>
            <c:idx val="25"/>
            <c:marker>
              <c:symbol val="circle"/>
              <c:size val="17"/>
              <c:spPr>
                <a:solidFill>
                  <a:srgbClr val="C00000"/>
                </a:solidFill>
                <a:ln w="9525">
                  <a:noFill/>
                </a:ln>
                <a:effectLst/>
              </c:spPr>
            </c:marker>
            <c:bubble3D val="0"/>
            <c:extLst>
              <c:ext xmlns:c16="http://schemas.microsoft.com/office/drawing/2014/chart" uri="{C3380CC4-5D6E-409C-BE32-E72D297353CC}">
                <c16:uniqueId val="{0000000D-F6E1-4B0D-B77B-B8657EA7A325}"/>
              </c:ext>
            </c:extLst>
          </c:dPt>
          <c:dPt>
            <c:idx val="26"/>
            <c:marker>
              <c:symbol val="circle"/>
              <c:size val="17"/>
              <c:spPr>
                <a:solidFill>
                  <a:srgbClr val="C00000"/>
                </a:solidFill>
                <a:ln w="9525">
                  <a:noFill/>
                </a:ln>
                <a:effectLst/>
              </c:spPr>
            </c:marker>
            <c:bubble3D val="0"/>
            <c:extLst>
              <c:ext xmlns:c16="http://schemas.microsoft.com/office/drawing/2014/chart" uri="{C3380CC4-5D6E-409C-BE32-E72D297353CC}">
                <c16:uniqueId val="{0000000E-F6E1-4B0D-B77B-B8657EA7A325}"/>
              </c:ext>
            </c:extLst>
          </c:dPt>
          <c:dPt>
            <c:idx val="27"/>
            <c:marker>
              <c:symbol val="circle"/>
              <c:size val="17"/>
              <c:spPr>
                <a:solidFill>
                  <a:srgbClr val="C00000"/>
                </a:solidFill>
                <a:ln w="9525">
                  <a:noFill/>
                </a:ln>
                <a:effectLst/>
              </c:spPr>
            </c:marker>
            <c:bubble3D val="0"/>
            <c:extLst>
              <c:ext xmlns:c16="http://schemas.microsoft.com/office/drawing/2014/chart" uri="{C3380CC4-5D6E-409C-BE32-E72D297353CC}">
                <c16:uniqueId val="{0000000F-F6E1-4B0D-B77B-B8657EA7A325}"/>
              </c:ext>
            </c:extLst>
          </c:dPt>
          <c:dPt>
            <c:idx val="28"/>
            <c:marker>
              <c:symbol val="circle"/>
              <c:size val="17"/>
              <c:spPr>
                <a:solidFill>
                  <a:srgbClr val="C00000"/>
                </a:solidFill>
                <a:ln w="9525">
                  <a:noFill/>
                </a:ln>
                <a:effectLst/>
              </c:spPr>
            </c:marker>
            <c:bubble3D val="0"/>
            <c:extLst>
              <c:ext xmlns:c16="http://schemas.microsoft.com/office/drawing/2014/chart" uri="{C3380CC4-5D6E-409C-BE32-E72D297353CC}">
                <c16:uniqueId val="{00000010-F6E1-4B0D-B77B-B8657EA7A325}"/>
              </c:ext>
            </c:extLst>
          </c:dPt>
          <c:dPt>
            <c:idx val="29"/>
            <c:marker>
              <c:symbol val="circle"/>
              <c:size val="17"/>
              <c:spPr>
                <a:solidFill>
                  <a:srgbClr val="C00000"/>
                </a:solidFill>
                <a:ln w="9525">
                  <a:noFill/>
                </a:ln>
                <a:effectLst/>
              </c:spPr>
            </c:marker>
            <c:bubble3D val="0"/>
            <c:extLst>
              <c:ext xmlns:c16="http://schemas.microsoft.com/office/drawing/2014/chart" uri="{C3380CC4-5D6E-409C-BE32-E72D297353CC}">
                <c16:uniqueId val="{00000011-F6E1-4B0D-B77B-B8657EA7A325}"/>
              </c:ext>
            </c:extLst>
          </c:dPt>
          <c:dPt>
            <c:idx val="31"/>
            <c:marker>
              <c:symbol val="circle"/>
              <c:size val="17"/>
              <c:spPr>
                <a:solidFill>
                  <a:srgbClr val="C00000"/>
                </a:solidFill>
                <a:ln w="9525">
                  <a:noFill/>
                </a:ln>
                <a:effectLst/>
              </c:spPr>
            </c:marker>
            <c:bubble3D val="0"/>
            <c:extLst>
              <c:ext xmlns:c16="http://schemas.microsoft.com/office/drawing/2014/chart" uri="{C3380CC4-5D6E-409C-BE32-E72D297353CC}">
                <c16:uniqueId val="{00000012-F6E1-4B0D-B77B-B8657EA7A325}"/>
              </c:ext>
            </c:extLst>
          </c:dPt>
          <c:dPt>
            <c:idx val="32"/>
            <c:marker>
              <c:symbol val="circle"/>
              <c:size val="17"/>
              <c:spPr>
                <a:solidFill>
                  <a:srgbClr val="C00000"/>
                </a:solidFill>
                <a:ln w="9525">
                  <a:noFill/>
                </a:ln>
                <a:effectLst/>
              </c:spPr>
            </c:marker>
            <c:bubble3D val="0"/>
            <c:extLst>
              <c:ext xmlns:c16="http://schemas.microsoft.com/office/drawing/2014/chart" uri="{C3380CC4-5D6E-409C-BE32-E72D297353CC}">
                <c16:uniqueId val="{00000013-F6E1-4B0D-B77B-B8657EA7A325}"/>
              </c:ext>
            </c:extLst>
          </c:dPt>
          <c:dPt>
            <c:idx val="33"/>
            <c:marker>
              <c:symbol val="circle"/>
              <c:size val="17"/>
              <c:spPr>
                <a:solidFill>
                  <a:srgbClr val="C00000"/>
                </a:solidFill>
                <a:ln w="9525">
                  <a:noFill/>
                </a:ln>
                <a:effectLst/>
              </c:spPr>
            </c:marker>
            <c:bubble3D val="0"/>
            <c:extLst>
              <c:ext xmlns:c16="http://schemas.microsoft.com/office/drawing/2014/chart" uri="{C3380CC4-5D6E-409C-BE32-E72D297353CC}">
                <c16:uniqueId val="{00000014-F6E1-4B0D-B77B-B8657EA7A325}"/>
              </c:ext>
            </c:extLst>
          </c:dPt>
          <c:dPt>
            <c:idx val="34"/>
            <c:marker>
              <c:symbol val="circle"/>
              <c:size val="17"/>
              <c:spPr>
                <a:solidFill>
                  <a:srgbClr val="C00000"/>
                </a:solidFill>
                <a:ln w="9525">
                  <a:noFill/>
                </a:ln>
                <a:effectLst/>
              </c:spPr>
            </c:marker>
            <c:bubble3D val="0"/>
            <c:extLst>
              <c:ext xmlns:c16="http://schemas.microsoft.com/office/drawing/2014/chart" uri="{C3380CC4-5D6E-409C-BE32-E72D297353CC}">
                <c16:uniqueId val="{00000015-F6E1-4B0D-B77B-B8657EA7A325}"/>
              </c:ext>
            </c:extLst>
          </c:dPt>
          <c:dPt>
            <c:idx val="36"/>
            <c:marker>
              <c:symbol val="circle"/>
              <c:size val="17"/>
              <c:spPr>
                <a:solidFill>
                  <a:srgbClr val="C00000"/>
                </a:solidFill>
                <a:ln w="9525">
                  <a:noFill/>
                </a:ln>
                <a:effectLst/>
              </c:spPr>
            </c:marker>
            <c:bubble3D val="0"/>
            <c:extLst>
              <c:ext xmlns:c16="http://schemas.microsoft.com/office/drawing/2014/chart" uri="{C3380CC4-5D6E-409C-BE32-E72D297353CC}">
                <c16:uniqueId val="{00000016-F6E1-4B0D-B77B-B8657EA7A325}"/>
              </c:ext>
            </c:extLst>
          </c:dPt>
          <c:dPt>
            <c:idx val="38"/>
            <c:marker>
              <c:symbol val="circle"/>
              <c:size val="17"/>
              <c:spPr>
                <a:solidFill>
                  <a:srgbClr val="C00000"/>
                </a:solidFill>
                <a:ln w="9525">
                  <a:noFill/>
                </a:ln>
                <a:effectLst/>
              </c:spPr>
            </c:marker>
            <c:bubble3D val="0"/>
            <c:extLst>
              <c:ext xmlns:c16="http://schemas.microsoft.com/office/drawing/2014/chart" uri="{C3380CC4-5D6E-409C-BE32-E72D297353CC}">
                <c16:uniqueId val="{00000017-F6E1-4B0D-B77B-B8657EA7A325}"/>
              </c:ext>
            </c:extLst>
          </c:dPt>
          <c:dPt>
            <c:idx val="44"/>
            <c:marker>
              <c:symbol val="circle"/>
              <c:size val="17"/>
              <c:spPr>
                <a:solidFill>
                  <a:srgbClr val="C00000"/>
                </a:solidFill>
                <a:ln w="9525">
                  <a:noFill/>
                </a:ln>
                <a:effectLst/>
              </c:spPr>
            </c:marker>
            <c:bubble3D val="0"/>
            <c:extLst>
              <c:ext xmlns:c16="http://schemas.microsoft.com/office/drawing/2014/chart" uri="{C3380CC4-5D6E-409C-BE32-E72D297353CC}">
                <c16:uniqueId val="{00000018-F6E1-4B0D-B77B-B8657EA7A325}"/>
              </c:ext>
            </c:extLst>
          </c:dPt>
          <c:dLbls>
            <c:dLbl>
              <c:idx val="0"/>
              <c:tx>
                <c:rich>
                  <a:bodyPr/>
                  <a:lstStyle/>
                  <a:p>
                    <a:fld id="{FB7C3083-2E96-4BCE-B963-EEA937A17D9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9-F6E1-4B0D-B77B-B8657EA7A325}"/>
                </c:ext>
              </c:extLst>
            </c:dLbl>
            <c:dLbl>
              <c:idx val="1"/>
              <c:tx>
                <c:rich>
                  <a:bodyPr/>
                  <a:lstStyle/>
                  <a:p>
                    <a:fld id="{16F00BC8-12DF-4B44-B0DB-C27188A313F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F6E1-4B0D-B77B-B8657EA7A325}"/>
                </c:ext>
              </c:extLst>
            </c:dLbl>
            <c:dLbl>
              <c:idx val="2"/>
              <c:tx>
                <c:rich>
                  <a:bodyPr/>
                  <a:lstStyle/>
                  <a:p>
                    <a:fld id="{0A73CC6F-6F5F-4D6D-9571-27A76151B74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6E1-4B0D-B77B-B8657EA7A325}"/>
                </c:ext>
              </c:extLst>
            </c:dLbl>
            <c:dLbl>
              <c:idx val="3"/>
              <c:tx>
                <c:rich>
                  <a:bodyPr/>
                  <a:lstStyle/>
                  <a:p>
                    <a:fld id="{1E7B3F66-8352-4C7C-95FB-609CF692F7B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F6E1-4B0D-B77B-B8657EA7A325}"/>
                </c:ext>
              </c:extLst>
            </c:dLbl>
            <c:dLbl>
              <c:idx val="4"/>
              <c:tx>
                <c:rich>
                  <a:bodyPr/>
                  <a:lstStyle/>
                  <a:p>
                    <a:fld id="{3E9CC35F-20CB-4BD8-92B6-636E0F08B14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F6E1-4B0D-B77B-B8657EA7A325}"/>
                </c:ext>
              </c:extLst>
            </c:dLbl>
            <c:dLbl>
              <c:idx val="5"/>
              <c:tx>
                <c:rich>
                  <a:bodyPr/>
                  <a:lstStyle/>
                  <a:p>
                    <a:fld id="{A30C2B8E-6F95-4E7D-B1AF-E8EF8BC84B8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F6E1-4B0D-B77B-B8657EA7A325}"/>
                </c:ext>
              </c:extLst>
            </c:dLbl>
            <c:dLbl>
              <c:idx val="6"/>
              <c:tx>
                <c:rich>
                  <a:bodyPr/>
                  <a:lstStyle/>
                  <a:p>
                    <a:fld id="{1960FC5E-536B-43E6-8EF4-97FC90A4423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F6E1-4B0D-B77B-B8657EA7A325}"/>
                </c:ext>
              </c:extLst>
            </c:dLbl>
            <c:dLbl>
              <c:idx val="7"/>
              <c:tx>
                <c:rich>
                  <a:bodyPr/>
                  <a:lstStyle/>
                  <a:p>
                    <a:fld id="{6DAEA9C6-A5EA-495B-AE75-87A34F5F7A76}"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6E1-4B0D-B77B-B8657EA7A325}"/>
                </c:ext>
              </c:extLst>
            </c:dLbl>
            <c:dLbl>
              <c:idx val="8"/>
              <c:tx>
                <c:rich>
                  <a:bodyPr/>
                  <a:lstStyle/>
                  <a:p>
                    <a:fld id="{8333846A-8CB1-4E2C-B1CB-B17B706192C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F6E1-4B0D-B77B-B8657EA7A325}"/>
                </c:ext>
              </c:extLst>
            </c:dLbl>
            <c:dLbl>
              <c:idx val="9"/>
              <c:tx>
                <c:rich>
                  <a:bodyPr/>
                  <a:lstStyle/>
                  <a:p>
                    <a:fld id="{DF22BE9A-C29C-44F2-88A2-690879BEDFE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F6E1-4B0D-B77B-B8657EA7A325}"/>
                </c:ext>
              </c:extLst>
            </c:dLbl>
            <c:dLbl>
              <c:idx val="10"/>
              <c:tx>
                <c:rich>
                  <a:bodyPr/>
                  <a:lstStyle/>
                  <a:p>
                    <a:fld id="{8FA9454F-8750-4A40-994E-47EB330F7AD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F6E1-4B0D-B77B-B8657EA7A325}"/>
                </c:ext>
              </c:extLst>
            </c:dLbl>
            <c:dLbl>
              <c:idx val="11"/>
              <c:tx>
                <c:rich>
                  <a:bodyPr/>
                  <a:lstStyle/>
                  <a:p>
                    <a:fld id="{AD9892E0-4A0D-4F45-B2E9-937DF19B07B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6E1-4B0D-B77B-B8657EA7A325}"/>
                </c:ext>
              </c:extLst>
            </c:dLbl>
            <c:dLbl>
              <c:idx val="12"/>
              <c:tx>
                <c:rich>
                  <a:bodyPr/>
                  <a:lstStyle/>
                  <a:p>
                    <a:fld id="{413FE5A4-C315-4C66-ABC5-0FDB0152A9C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F6E1-4B0D-B77B-B8657EA7A325}"/>
                </c:ext>
              </c:extLst>
            </c:dLbl>
            <c:dLbl>
              <c:idx val="13"/>
              <c:tx>
                <c:rich>
                  <a:bodyPr/>
                  <a:lstStyle/>
                  <a:p>
                    <a:fld id="{9A500FF1-912B-483F-A01F-2A8445AE98E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F6E1-4B0D-B77B-B8657EA7A325}"/>
                </c:ext>
              </c:extLst>
            </c:dLbl>
            <c:dLbl>
              <c:idx val="14"/>
              <c:tx>
                <c:rich>
                  <a:bodyPr/>
                  <a:lstStyle/>
                  <a:p>
                    <a:fld id="{7A193C1A-85AC-49E8-BB49-AFA065B9BB1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F6E1-4B0D-B77B-B8657EA7A325}"/>
                </c:ext>
              </c:extLst>
            </c:dLbl>
            <c:dLbl>
              <c:idx val="15"/>
              <c:tx>
                <c:rich>
                  <a:bodyPr/>
                  <a:lstStyle/>
                  <a:p>
                    <a:fld id="{59E2402E-DF10-4802-B187-DD1209BE776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F6E1-4B0D-B77B-B8657EA7A325}"/>
                </c:ext>
              </c:extLst>
            </c:dLbl>
            <c:dLbl>
              <c:idx val="16"/>
              <c:tx>
                <c:rich>
                  <a:bodyPr/>
                  <a:lstStyle/>
                  <a:p>
                    <a:fld id="{898EE430-D0BA-4340-999B-BB670B92D7D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F6E1-4B0D-B77B-B8657EA7A325}"/>
                </c:ext>
              </c:extLst>
            </c:dLbl>
            <c:dLbl>
              <c:idx val="17"/>
              <c:tx>
                <c:rich>
                  <a:bodyPr/>
                  <a:lstStyle/>
                  <a:p>
                    <a:fld id="{0C429B43-0B88-4774-BD8F-18EF4844679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6E1-4B0D-B77B-B8657EA7A325}"/>
                </c:ext>
              </c:extLst>
            </c:dLbl>
            <c:dLbl>
              <c:idx val="18"/>
              <c:tx>
                <c:rich>
                  <a:bodyPr/>
                  <a:lstStyle/>
                  <a:p>
                    <a:fld id="{5EF2FA51-1AC8-4437-A6EE-31996C9C2E9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F6E1-4B0D-B77B-B8657EA7A325}"/>
                </c:ext>
              </c:extLst>
            </c:dLbl>
            <c:dLbl>
              <c:idx val="19"/>
              <c:tx>
                <c:rich>
                  <a:bodyPr/>
                  <a:lstStyle/>
                  <a:p>
                    <a:fld id="{DE2A7115-DA61-4048-BB90-1E104461BA16}"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F6E1-4B0D-B77B-B8657EA7A325}"/>
                </c:ext>
              </c:extLst>
            </c:dLbl>
            <c:dLbl>
              <c:idx val="20"/>
              <c:tx>
                <c:rich>
                  <a:bodyPr/>
                  <a:lstStyle/>
                  <a:p>
                    <a:fld id="{81F0957C-0FBF-4FB2-A81E-7BB3BF8C7DD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6E1-4B0D-B77B-B8657EA7A325}"/>
                </c:ext>
              </c:extLst>
            </c:dLbl>
            <c:dLbl>
              <c:idx val="21"/>
              <c:tx>
                <c:rich>
                  <a:bodyPr/>
                  <a:lstStyle/>
                  <a:p>
                    <a:fld id="{4F7FA31A-28C4-43AE-A73C-5A0B2EE33BD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F6E1-4B0D-B77B-B8657EA7A325}"/>
                </c:ext>
              </c:extLst>
            </c:dLbl>
            <c:dLbl>
              <c:idx val="22"/>
              <c:tx>
                <c:rich>
                  <a:bodyPr/>
                  <a:lstStyle/>
                  <a:p>
                    <a:fld id="{322AA43C-FA75-4BCC-9178-70BFBCF5261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F6E1-4B0D-B77B-B8657EA7A325}"/>
                </c:ext>
              </c:extLst>
            </c:dLbl>
            <c:dLbl>
              <c:idx val="23"/>
              <c:tx>
                <c:rich>
                  <a:bodyPr/>
                  <a:lstStyle/>
                  <a:p>
                    <a:fld id="{F7999F6D-E2E5-460F-B528-B9BFED7FDA1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F6E1-4B0D-B77B-B8657EA7A325}"/>
                </c:ext>
              </c:extLst>
            </c:dLbl>
            <c:dLbl>
              <c:idx val="24"/>
              <c:tx>
                <c:rich>
                  <a:bodyPr/>
                  <a:lstStyle/>
                  <a:p>
                    <a:fld id="{6F95AB24-1AA1-4AF6-BFD8-C067708D337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F6E1-4B0D-B77B-B8657EA7A325}"/>
                </c:ext>
              </c:extLst>
            </c:dLbl>
            <c:dLbl>
              <c:idx val="25"/>
              <c:tx>
                <c:rich>
                  <a:bodyPr/>
                  <a:lstStyle/>
                  <a:p>
                    <a:fld id="{6297C7D8-B0E0-4984-A858-5CCBC958131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F6E1-4B0D-B77B-B8657EA7A325}"/>
                </c:ext>
              </c:extLst>
            </c:dLbl>
            <c:dLbl>
              <c:idx val="26"/>
              <c:tx>
                <c:rich>
                  <a:bodyPr/>
                  <a:lstStyle/>
                  <a:p>
                    <a:fld id="{03DD27CD-5FB2-4A68-AAD9-B804D9AFC6D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F6E1-4B0D-B77B-B8657EA7A325}"/>
                </c:ext>
              </c:extLst>
            </c:dLbl>
            <c:dLbl>
              <c:idx val="27"/>
              <c:tx>
                <c:rich>
                  <a:bodyPr/>
                  <a:lstStyle/>
                  <a:p>
                    <a:fld id="{6DC78773-E8F9-4700-A1A4-C51CD01CF13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F6E1-4B0D-B77B-B8657EA7A325}"/>
                </c:ext>
              </c:extLst>
            </c:dLbl>
            <c:dLbl>
              <c:idx val="28"/>
              <c:tx>
                <c:rich>
                  <a:bodyPr/>
                  <a:lstStyle/>
                  <a:p>
                    <a:fld id="{022F7DB1-C2DB-4985-AAB8-F612E6DC539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F6E1-4B0D-B77B-B8657EA7A325}"/>
                </c:ext>
              </c:extLst>
            </c:dLbl>
            <c:dLbl>
              <c:idx val="29"/>
              <c:tx>
                <c:rich>
                  <a:bodyPr/>
                  <a:lstStyle/>
                  <a:p>
                    <a:fld id="{D878F585-2169-4D9D-A198-44CBBC2F096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F6E1-4B0D-B77B-B8657EA7A325}"/>
                </c:ext>
              </c:extLst>
            </c:dLbl>
            <c:dLbl>
              <c:idx val="30"/>
              <c:tx>
                <c:rich>
                  <a:bodyPr/>
                  <a:lstStyle/>
                  <a:p>
                    <a:fld id="{A5437E2C-F961-4BFA-B06B-0D9F7F42353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F6E1-4B0D-B77B-B8657EA7A325}"/>
                </c:ext>
              </c:extLst>
            </c:dLbl>
            <c:dLbl>
              <c:idx val="31"/>
              <c:tx>
                <c:rich>
                  <a:bodyPr/>
                  <a:lstStyle/>
                  <a:p>
                    <a:fld id="{67256036-C5EE-417C-888C-7C80DDEBA651}"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F6E1-4B0D-B77B-B8657EA7A325}"/>
                </c:ext>
              </c:extLst>
            </c:dLbl>
            <c:dLbl>
              <c:idx val="32"/>
              <c:tx>
                <c:rich>
                  <a:bodyPr/>
                  <a:lstStyle/>
                  <a:p>
                    <a:fld id="{760B848E-1CC1-4A11-A310-0F104076BC0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F6E1-4B0D-B77B-B8657EA7A325}"/>
                </c:ext>
              </c:extLst>
            </c:dLbl>
            <c:dLbl>
              <c:idx val="33"/>
              <c:tx>
                <c:rich>
                  <a:bodyPr/>
                  <a:lstStyle/>
                  <a:p>
                    <a:fld id="{69A5E967-45DC-4A5F-AE11-54D0BE8DC87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F6E1-4B0D-B77B-B8657EA7A325}"/>
                </c:ext>
              </c:extLst>
            </c:dLbl>
            <c:dLbl>
              <c:idx val="34"/>
              <c:tx>
                <c:rich>
                  <a:bodyPr/>
                  <a:lstStyle/>
                  <a:p>
                    <a:fld id="{A393E143-046F-44CD-BAAB-4E68BCE8F09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F6E1-4B0D-B77B-B8657EA7A325}"/>
                </c:ext>
              </c:extLst>
            </c:dLbl>
            <c:dLbl>
              <c:idx val="35"/>
              <c:tx>
                <c:rich>
                  <a:bodyPr/>
                  <a:lstStyle/>
                  <a:p>
                    <a:fld id="{4B1D9790-D5B6-4D9A-87DA-B24C74092F0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F6E1-4B0D-B77B-B8657EA7A325}"/>
                </c:ext>
              </c:extLst>
            </c:dLbl>
            <c:dLbl>
              <c:idx val="36"/>
              <c:tx>
                <c:rich>
                  <a:bodyPr/>
                  <a:lstStyle/>
                  <a:p>
                    <a:fld id="{230D3829-9333-4524-B5DC-C75CACDDCA76}"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F6E1-4B0D-B77B-B8657EA7A325}"/>
                </c:ext>
              </c:extLst>
            </c:dLbl>
            <c:dLbl>
              <c:idx val="37"/>
              <c:tx>
                <c:rich>
                  <a:bodyPr/>
                  <a:lstStyle/>
                  <a:p>
                    <a:fld id="{DEAB27F8-5F98-44B3-B6D9-768AEAE9411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F6E1-4B0D-B77B-B8657EA7A325}"/>
                </c:ext>
              </c:extLst>
            </c:dLbl>
            <c:dLbl>
              <c:idx val="38"/>
              <c:tx>
                <c:rich>
                  <a:bodyPr/>
                  <a:lstStyle/>
                  <a:p>
                    <a:fld id="{75A125D8-2243-4804-8917-BC715EB4798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F6E1-4B0D-B77B-B8657EA7A325}"/>
                </c:ext>
              </c:extLst>
            </c:dLbl>
            <c:dLbl>
              <c:idx val="39"/>
              <c:tx>
                <c:rich>
                  <a:bodyPr/>
                  <a:lstStyle/>
                  <a:p>
                    <a:fld id="{FEFD2C35-8B1E-44DA-96DF-95C1DF49A471}"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F6E1-4B0D-B77B-B8657EA7A325}"/>
                </c:ext>
              </c:extLst>
            </c:dLbl>
            <c:dLbl>
              <c:idx val="40"/>
              <c:tx>
                <c:rich>
                  <a:bodyPr/>
                  <a:lstStyle/>
                  <a:p>
                    <a:fld id="{20C3C286-FA5D-4752-8EB2-8199116232B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F6E1-4B0D-B77B-B8657EA7A325}"/>
                </c:ext>
              </c:extLst>
            </c:dLbl>
            <c:dLbl>
              <c:idx val="41"/>
              <c:tx>
                <c:rich>
                  <a:bodyPr/>
                  <a:lstStyle/>
                  <a:p>
                    <a:fld id="{F01D4B0E-5E37-443F-B64B-6B497AD351C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F6E1-4B0D-B77B-B8657EA7A325}"/>
                </c:ext>
              </c:extLst>
            </c:dLbl>
            <c:dLbl>
              <c:idx val="42"/>
              <c:tx>
                <c:rich>
                  <a:bodyPr/>
                  <a:lstStyle/>
                  <a:p>
                    <a:fld id="{662D233A-5FDE-4548-AE29-5D3482E4D4A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F6E1-4B0D-B77B-B8657EA7A325}"/>
                </c:ext>
              </c:extLst>
            </c:dLbl>
            <c:dLbl>
              <c:idx val="43"/>
              <c:tx>
                <c:rich>
                  <a:bodyPr/>
                  <a:lstStyle/>
                  <a:p>
                    <a:fld id="{53824DEE-BB45-47EC-B721-F9CA33FC208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F6E1-4B0D-B77B-B8657EA7A325}"/>
                </c:ext>
              </c:extLst>
            </c:dLbl>
            <c:dLbl>
              <c:idx val="44"/>
              <c:tx>
                <c:rich>
                  <a:bodyPr/>
                  <a:lstStyle/>
                  <a:p>
                    <a:fld id="{3EA1034E-9B50-43B0-BA25-FE94AD4451A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F6E1-4B0D-B77B-B8657EA7A325}"/>
                </c:ext>
              </c:extLst>
            </c:dLbl>
            <c:dLbl>
              <c:idx val="45"/>
              <c:tx>
                <c:rich>
                  <a:bodyPr/>
                  <a:lstStyle/>
                  <a:p>
                    <a:fld id="{7B61E5F5-E040-42D4-BCB4-7E49C1F77B6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F6E1-4B0D-B77B-B8657EA7A325}"/>
                </c:ext>
              </c:extLst>
            </c:dLbl>
            <c:dLbl>
              <c:idx val="46"/>
              <c:tx>
                <c:rich>
                  <a:bodyPr/>
                  <a:lstStyle/>
                  <a:p>
                    <a:fld id="{1941C4D0-18D6-47B4-8467-2EBC079BE74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F6E1-4B0D-B77B-B8657EA7A32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multiLvlStrRef>
              <c:f>'PA22 - Viv'!$B$2:$C$48</c:f>
              <c:multiLvlStrCache>
                <c:ptCount val="47"/>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lvl>
                <c:lvl>
                  <c:pt idx="0">
                    <c:v>Pre-School</c:v>
                  </c:pt>
                  <c:pt idx="2">
                    <c:v>Nursery</c:v>
                  </c:pt>
                  <c:pt idx="5">
                    <c:v>Year 4</c:v>
                  </c:pt>
                  <c:pt idx="10">
                    <c:v>Year 6</c:v>
                  </c:pt>
                  <c:pt idx="13">
                    <c:v>Year 7</c:v>
                  </c:pt>
                  <c:pt idx="18">
                    <c:v>Year 8</c:v>
                  </c:pt>
                  <c:pt idx="20">
                    <c:v>Year 9</c:v>
                  </c:pt>
                  <c:pt idx="25">
                    <c:v>Year 10</c:v>
                  </c:pt>
                  <c:pt idx="42">
                    <c:v>Year 11</c:v>
                  </c:pt>
                </c:lvl>
              </c:multiLvlStrCache>
            </c:multiLvlStrRef>
          </c:cat>
          <c:val>
            <c:numRef>
              <c:f>'PA22 - Viv'!$F$2:$F$48</c:f>
              <c:numCache>
                <c:formatCode>General</c:formatCode>
                <c:ptCount val="47"/>
                <c:pt idx="0">
                  <c:v>0.5</c:v>
                </c:pt>
                <c:pt idx="1">
                  <c:v>1.5</c:v>
                </c:pt>
                <c:pt idx="2">
                  <c:v>2.5</c:v>
                </c:pt>
                <c:pt idx="3">
                  <c:v>0.5</c:v>
                </c:pt>
                <c:pt idx="4">
                  <c:v>1.5</c:v>
                </c:pt>
                <c:pt idx="5">
                  <c:v>0.5</c:v>
                </c:pt>
                <c:pt idx="6">
                  <c:v>0.5</c:v>
                </c:pt>
                <c:pt idx="7">
                  <c:v>2.5</c:v>
                </c:pt>
                <c:pt idx="8">
                  <c:v>2.5</c:v>
                </c:pt>
                <c:pt idx="9">
                  <c:v>2.5</c:v>
                </c:pt>
                <c:pt idx="10">
                  <c:v>2.5</c:v>
                </c:pt>
                <c:pt idx="11">
                  <c:v>5.5</c:v>
                </c:pt>
                <c:pt idx="12">
                  <c:v>0.5</c:v>
                </c:pt>
                <c:pt idx="13">
                  <c:v>0.5</c:v>
                </c:pt>
                <c:pt idx="14">
                  <c:v>0.5</c:v>
                </c:pt>
                <c:pt idx="15">
                  <c:v>2.5</c:v>
                </c:pt>
                <c:pt idx="16">
                  <c:v>2.5</c:v>
                </c:pt>
                <c:pt idx="17">
                  <c:v>2.5</c:v>
                </c:pt>
                <c:pt idx="18">
                  <c:v>2.5</c:v>
                </c:pt>
                <c:pt idx="19">
                  <c:v>1.5</c:v>
                </c:pt>
                <c:pt idx="20">
                  <c:v>2.5</c:v>
                </c:pt>
                <c:pt idx="21">
                  <c:v>1.5</c:v>
                </c:pt>
                <c:pt idx="22">
                  <c:v>0.5</c:v>
                </c:pt>
                <c:pt idx="23">
                  <c:v>2.5</c:v>
                </c:pt>
                <c:pt idx="24">
                  <c:v>2.5</c:v>
                </c:pt>
                <c:pt idx="25">
                  <c:v>2.5</c:v>
                </c:pt>
                <c:pt idx="26">
                  <c:v>2.5</c:v>
                </c:pt>
                <c:pt idx="27">
                  <c:v>0.5</c:v>
                </c:pt>
                <c:pt idx="28">
                  <c:v>0.5</c:v>
                </c:pt>
                <c:pt idx="29">
                  <c:v>5.5</c:v>
                </c:pt>
                <c:pt idx="30">
                  <c:v>0.5</c:v>
                </c:pt>
                <c:pt idx="31">
                  <c:v>2.5</c:v>
                </c:pt>
                <c:pt idx="32">
                  <c:v>0.5</c:v>
                </c:pt>
                <c:pt idx="33">
                  <c:v>0.5</c:v>
                </c:pt>
                <c:pt idx="34">
                  <c:v>2.5</c:v>
                </c:pt>
                <c:pt idx="35">
                  <c:v>0.5</c:v>
                </c:pt>
                <c:pt idx="36">
                  <c:v>2.5</c:v>
                </c:pt>
                <c:pt idx="37">
                  <c:v>3.5</c:v>
                </c:pt>
                <c:pt idx="38">
                  <c:v>3.5</c:v>
                </c:pt>
                <c:pt idx="39">
                  <c:v>0.5</c:v>
                </c:pt>
                <c:pt idx="40">
                  <c:v>4.5</c:v>
                </c:pt>
                <c:pt idx="41">
                  <c:v>4.5</c:v>
                </c:pt>
                <c:pt idx="42">
                  <c:v>4.5</c:v>
                </c:pt>
                <c:pt idx="43">
                  <c:v>4.5</c:v>
                </c:pt>
                <c:pt idx="44">
                  <c:v>5.5</c:v>
                </c:pt>
                <c:pt idx="45">
                  <c:v>0.5</c:v>
                </c:pt>
                <c:pt idx="46">
                  <c:v>5.5</c:v>
                </c:pt>
              </c:numCache>
            </c:numRef>
          </c:val>
          <c:smooth val="1"/>
          <c:extLst>
            <c:ext xmlns:c15="http://schemas.microsoft.com/office/drawing/2012/chart" uri="{02D57815-91ED-43cb-92C2-25804820EDAC}">
              <c15:datalabelsRange>
                <c15:f>'PA22 - Viv'!$C$2:$C$48</c15:f>
                <c15:dlblRangeCache>
                  <c:ptCount val="4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15:dlblRangeCache>
              </c15:datalabelsRange>
            </c:ext>
            <c:ext xmlns:c16="http://schemas.microsoft.com/office/drawing/2014/chart" uri="{C3380CC4-5D6E-409C-BE32-E72D297353CC}">
              <c16:uniqueId val="{0000002F-F6E1-4B0D-B77B-B8657EA7A325}"/>
            </c:ext>
          </c:extLst>
        </c:ser>
        <c:dLbls>
          <c:showLegendKey val="0"/>
          <c:showVal val="0"/>
          <c:showCatName val="0"/>
          <c:showSerName val="0"/>
          <c:showPercent val="0"/>
          <c:showBubbleSize val="0"/>
        </c:dLbls>
        <c:marker val="1"/>
        <c:smooth val="0"/>
        <c:axId val="1606652831"/>
        <c:axId val="1597368543"/>
      </c:lineChart>
      <c:catAx>
        <c:axId val="1606652831"/>
        <c:scaling>
          <c:orientation val="minMax"/>
        </c:scaling>
        <c:delete val="0"/>
        <c:axPos val="b"/>
        <c:numFmt formatCode="General" sourceLinked="1"/>
        <c:majorTickMark val="none"/>
        <c:minorTickMark val="none"/>
        <c:tickLblPos val="nextTo"/>
        <c:spPr>
          <a:noFill/>
          <a:ln w="19050" cap="flat" cmpd="sng" algn="ctr">
            <a:solidFill>
              <a:schemeClr val="tx2">
                <a:lumMod val="50000"/>
              </a:schemeClr>
            </a:solidFill>
            <a:round/>
          </a:ln>
          <a:effectLst/>
        </c:spPr>
        <c:txPr>
          <a:bodyPr rot="-60000000" spcFirstLastPara="1" vertOverflow="ellipsis" vert="horz" wrap="square" anchor="ctr" anchorCtr="1"/>
          <a:lstStyle/>
          <a:p>
            <a:pPr>
              <a:defRPr sz="900" b="1" i="0" u="none" strike="noStrike" kern="1200" baseline="0">
                <a:solidFill>
                  <a:schemeClr val="accent1">
                    <a:lumMod val="50000"/>
                  </a:schemeClr>
                </a:solidFill>
                <a:latin typeface="+mn-lt"/>
                <a:ea typeface="+mn-ea"/>
                <a:cs typeface="+mn-cs"/>
              </a:defRPr>
            </a:pPr>
            <a:endParaRPr lang="en-US"/>
          </a:p>
        </c:txPr>
        <c:crossAx val="1597368543"/>
        <c:crosses val="autoZero"/>
        <c:auto val="1"/>
        <c:lblAlgn val="ctr"/>
        <c:lblOffset val="100"/>
        <c:noMultiLvlLbl val="0"/>
      </c:catAx>
      <c:valAx>
        <c:axId val="1597368543"/>
        <c:scaling>
          <c:orientation val="minMax"/>
        </c:scaling>
        <c:delete val="1"/>
        <c:axPos val="l"/>
        <c:majorGridlines>
          <c:spPr>
            <a:ln w="9525" cap="flat" cmpd="sng" algn="ctr">
              <a:solidFill>
                <a:schemeClr val="tx2"/>
              </a:solidFill>
              <a:round/>
            </a:ln>
            <a:effectLst/>
          </c:spPr>
        </c:majorGridlines>
        <c:numFmt formatCode="General" sourceLinked="1"/>
        <c:majorTickMark val="none"/>
        <c:minorTickMark val="none"/>
        <c:tickLblPos val="nextTo"/>
        <c:crossAx val="16066528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bg2">
          <a:lumMod val="50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0.00763</cdr:x>
      <cdr:y>0.22361</cdr:y>
    </cdr:from>
    <cdr:to>
      <cdr:x>0.12202</cdr:x>
      <cdr:y>0.42361</cdr:y>
    </cdr:to>
    <cdr:sp macro="" textlink="">
      <cdr:nvSpPr>
        <cdr:cNvPr id="2" name="TextBox 1">
          <a:extLst xmlns:a="http://schemas.openxmlformats.org/drawingml/2006/main">
            <a:ext uri="{FF2B5EF4-FFF2-40B4-BE49-F238E27FC236}">
              <a16:creationId xmlns:a16="http://schemas.microsoft.com/office/drawing/2014/main" id="{CE296299-55CD-40FB-B8CE-19F2D1E9ADEF}"/>
            </a:ext>
          </a:extLst>
        </cdr:cNvPr>
        <cdr:cNvSpPr txBox="1"/>
      </cdr:nvSpPr>
      <cdr:spPr>
        <a:xfrm xmlns:a="http://schemas.openxmlformats.org/drawingml/2006/main">
          <a:off x="60960" y="613410"/>
          <a:ext cx="914400" cy="5486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cdr:x>
      <cdr:y>0.61528</cdr:y>
    </cdr:from>
    <cdr:to>
      <cdr:x>0.11439</cdr:x>
      <cdr:y>0.80972</cdr:y>
    </cdr:to>
    <cdr:sp macro="" textlink="">
      <cdr:nvSpPr>
        <cdr:cNvPr id="3" name="TextBox 2">
          <a:extLst xmlns:a="http://schemas.openxmlformats.org/drawingml/2006/main">
            <a:ext uri="{FF2B5EF4-FFF2-40B4-BE49-F238E27FC236}">
              <a16:creationId xmlns:a16="http://schemas.microsoft.com/office/drawing/2014/main" id="{530C99BD-D2FA-4CF4-9B74-CFE18D8602C4}"/>
            </a:ext>
          </a:extLst>
        </cdr:cNvPr>
        <cdr:cNvSpPr txBox="1"/>
      </cdr:nvSpPr>
      <cdr:spPr>
        <a:xfrm xmlns:a="http://schemas.openxmlformats.org/drawingml/2006/main">
          <a:off x="0" y="1687830"/>
          <a:ext cx="914400" cy="533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l"/>
          <a:r>
            <a:rPr lang="en-GB" sz="1100" b="1">
              <a:solidFill>
                <a:schemeClr val="accent1">
                  <a:lumMod val="50000"/>
                </a:schemeClr>
              </a:solidFill>
            </a:rPr>
            <a:t>Family</a:t>
          </a:r>
        </a:p>
      </cdr:txBody>
    </cdr:sp>
  </cdr:relSizeAnchor>
  <cdr:relSizeAnchor xmlns:cdr="http://schemas.openxmlformats.org/drawingml/2006/chartDrawing">
    <cdr:from>
      <cdr:x>0</cdr:x>
      <cdr:y>0.42685</cdr:y>
    </cdr:from>
    <cdr:to>
      <cdr:x>0.11439</cdr:x>
      <cdr:y>0.6213</cdr:y>
    </cdr:to>
    <cdr:sp macro="" textlink="">
      <cdr:nvSpPr>
        <cdr:cNvPr id="4" name="TextBox 1">
          <a:extLst xmlns:a="http://schemas.openxmlformats.org/drawingml/2006/main">
            <a:ext uri="{FF2B5EF4-FFF2-40B4-BE49-F238E27FC236}">
              <a16:creationId xmlns:a16="http://schemas.microsoft.com/office/drawing/2014/main" id="{F6C6D278-B6C1-4867-8EDE-2A6B969B53E2}"/>
            </a:ext>
          </a:extLst>
        </cdr:cNvPr>
        <cdr:cNvSpPr txBox="1"/>
      </cdr:nvSpPr>
      <cdr:spPr>
        <a:xfrm xmlns:a="http://schemas.openxmlformats.org/drawingml/2006/main">
          <a:off x="0" y="1170940"/>
          <a:ext cx="914400" cy="533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Health</a:t>
          </a:r>
        </a:p>
      </cdr:txBody>
    </cdr:sp>
  </cdr:relSizeAnchor>
  <cdr:relSizeAnchor xmlns:cdr="http://schemas.openxmlformats.org/drawingml/2006/chartDrawing">
    <cdr:from>
      <cdr:x>0</cdr:x>
      <cdr:y>0.23241</cdr:y>
    </cdr:from>
    <cdr:to>
      <cdr:x>0.11439</cdr:x>
      <cdr:y>0.42685</cdr:y>
    </cdr:to>
    <cdr:sp macro="" textlink="">
      <cdr:nvSpPr>
        <cdr:cNvPr id="5" name="TextBox 1">
          <a:extLst xmlns:a="http://schemas.openxmlformats.org/drawingml/2006/main">
            <a:ext uri="{FF2B5EF4-FFF2-40B4-BE49-F238E27FC236}">
              <a16:creationId xmlns:a16="http://schemas.microsoft.com/office/drawing/2014/main" id="{467719F4-B579-4522-AAC7-A2BC6C170C1D}"/>
            </a:ext>
          </a:extLst>
        </cdr:cNvPr>
        <cdr:cNvSpPr txBox="1"/>
      </cdr:nvSpPr>
      <cdr:spPr>
        <a:xfrm xmlns:a="http://schemas.openxmlformats.org/drawingml/2006/main">
          <a:off x="0" y="637540"/>
          <a:ext cx="914400" cy="533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School</a:t>
          </a:r>
        </a:p>
      </cdr:txBody>
    </cdr:sp>
  </cdr:relSizeAnchor>
  <cdr:relSizeAnchor xmlns:cdr="http://schemas.openxmlformats.org/drawingml/2006/chartDrawing">
    <cdr:from>
      <cdr:x>0.00254</cdr:x>
      <cdr:y>0.04074</cdr:y>
    </cdr:from>
    <cdr:to>
      <cdr:x>0.11694</cdr:x>
      <cdr:y>0.23519</cdr:y>
    </cdr:to>
    <cdr:sp macro="" textlink="">
      <cdr:nvSpPr>
        <cdr:cNvPr id="6" name="TextBox 1">
          <a:extLst xmlns:a="http://schemas.openxmlformats.org/drawingml/2006/main">
            <a:ext uri="{FF2B5EF4-FFF2-40B4-BE49-F238E27FC236}">
              <a16:creationId xmlns:a16="http://schemas.microsoft.com/office/drawing/2014/main" id="{9E3D6E3E-9259-46E6-867C-C25900DBC52E}"/>
            </a:ext>
          </a:extLst>
        </cdr:cNvPr>
        <cdr:cNvSpPr txBox="1"/>
      </cdr:nvSpPr>
      <cdr:spPr>
        <a:xfrm xmlns:a="http://schemas.openxmlformats.org/drawingml/2006/main">
          <a:off x="20320" y="111760"/>
          <a:ext cx="914400" cy="533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Local Authority</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0.71369</cdr:y>
    </cdr:from>
    <cdr:to>
      <cdr:x>0.10811</cdr:x>
      <cdr:y>0.82863</cdr:y>
    </cdr:to>
    <cdr:sp macro="" textlink="">
      <cdr:nvSpPr>
        <cdr:cNvPr id="2" name="TextBox 1">
          <a:extLst xmlns:a="http://schemas.openxmlformats.org/drawingml/2006/main">
            <a:ext uri="{FF2B5EF4-FFF2-40B4-BE49-F238E27FC236}">
              <a16:creationId xmlns:a16="http://schemas.microsoft.com/office/drawing/2014/main" id="{02A22F0D-1923-4EE6-A703-5FD85BCD1D41}"/>
            </a:ext>
          </a:extLst>
        </cdr:cNvPr>
        <cdr:cNvSpPr txBox="1"/>
      </cdr:nvSpPr>
      <cdr:spPr>
        <a:xfrm xmlns:a="http://schemas.openxmlformats.org/drawingml/2006/main">
          <a:off x="0" y="2602230"/>
          <a:ext cx="914400" cy="4191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r>
            <a:rPr lang="en-GB" sz="1100" b="1">
              <a:solidFill>
                <a:schemeClr val="tx2"/>
              </a:solidFill>
            </a:rPr>
            <a:t>Family</a:t>
          </a:r>
        </a:p>
      </cdr:txBody>
    </cdr:sp>
  </cdr:relSizeAnchor>
  <cdr:relSizeAnchor xmlns:cdr="http://schemas.openxmlformats.org/drawingml/2006/chartDrawing">
    <cdr:from>
      <cdr:x>0</cdr:x>
      <cdr:y>0.44862</cdr:y>
    </cdr:from>
    <cdr:to>
      <cdr:x>0.10811</cdr:x>
      <cdr:y>0.56357</cdr:y>
    </cdr:to>
    <cdr:sp macro="" textlink="">
      <cdr:nvSpPr>
        <cdr:cNvPr id="3" name="TextBox 1">
          <a:extLst xmlns:a="http://schemas.openxmlformats.org/drawingml/2006/main">
            <a:ext uri="{FF2B5EF4-FFF2-40B4-BE49-F238E27FC236}">
              <a16:creationId xmlns:a16="http://schemas.microsoft.com/office/drawing/2014/main" id="{DD72D2EF-6328-4BFE-9608-34E1869B5004}"/>
            </a:ext>
          </a:extLst>
        </cdr:cNvPr>
        <cdr:cNvSpPr txBox="1"/>
      </cdr:nvSpPr>
      <cdr:spPr>
        <a:xfrm xmlns:a="http://schemas.openxmlformats.org/drawingml/2006/main">
          <a:off x="0" y="1635760"/>
          <a:ext cx="914400" cy="4191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tx2"/>
              </a:solidFill>
            </a:rPr>
            <a:t>School 1</a:t>
          </a:r>
        </a:p>
      </cdr:txBody>
    </cdr:sp>
  </cdr:relSizeAnchor>
  <cdr:relSizeAnchor xmlns:cdr="http://schemas.openxmlformats.org/drawingml/2006/chartDrawing">
    <cdr:from>
      <cdr:x>0</cdr:x>
      <cdr:y>0.58447</cdr:y>
    </cdr:from>
    <cdr:to>
      <cdr:x>0.10811</cdr:x>
      <cdr:y>0.69941</cdr:y>
    </cdr:to>
    <cdr:sp macro="" textlink="">
      <cdr:nvSpPr>
        <cdr:cNvPr id="4" name="TextBox 1">
          <a:extLst xmlns:a="http://schemas.openxmlformats.org/drawingml/2006/main">
            <a:ext uri="{FF2B5EF4-FFF2-40B4-BE49-F238E27FC236}">
              <a16:creationId xmlns:a16="http://schemas.microsoft.com/office/drawing/2014/main" id="{DD72D2EF-6328-4BFE-9608-34E1869B5004}"/>
            </a:ext>
          </a:extLst>
        </cdr:cNvPr>
        <cdr:cNvSpPr txBox="1"/>
      </cdr:nvSpPr>
      <cdr:spPr>
        <a:xfrm xmlns:a="http://schemas.openxmlformats.org/drawingml/2006/main">
          <a:off x="0" y="2131060"/>
          <a:ext cx="914400" cy="4191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tx2"/>
              </a:solidFill>
            </a:rPr>
            <a:t>Health</a:t>
          </a:r>
        </a:p>
      </cdr:txBody>
    </cdr:sp>
  </cdr:relSizeAnchor>
  <cdr:relSizeAnchor xmlns:cdr="http://schemas.openxmlformats.org/drawingml/2006/chartDrawing">
    <cdr:from>
      <cdr:x>0</cdr:x>
      <cdr:y>0.31278</cdr:y>
    </cdr:from>
    <cdr:to>
      <cdr:x>0.10811</cdr:x>
      <cdr:y>0.42773</cdr:y>
    </cdr:to>
    <cdr:sp macro="" textlink="">
      <cdr:nvSpPr>
        <cdr:cNvPr id="6" name="TextBox 1">
          <a:extLst xmlns:a="http://schemas.openxmlformats.org/drawingml/2006/main">
            <a:ext uri="{FF2B5EF4-FFF2-40B4-BE49-F238E27FC236}">
              <a16:creationId xmlns:a16="http://schemas.microsoft.com/office/drawing/2014/main" id="{DD72D2EF-6328-4BFE-9608-34E1869B5004}"/>
            </a:ext>
          </a:extLst>
        </cdr:cNvPr>
        <cdr:cNvSpPr txBox="1"/>
      </cdr:nvSpPr>
      <cdr:spPr>
        <a:xfrm xmlns:a="http://schemas.openxmlformats.org/drawingml/2006/main">
          <a:off x="0" y="1140460"/>
          <a:ext cx="914400" cy="4191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tx2"/>
              </a:solidFill>
            </a:rPr>
            <a:t>School</a:t>
          </a:r>
          <a:r>
            <a:rPr lang="en-GB" sz="1100" b="1" baseline="0">
              <a:solidFill>
                <a:schemeClr val="tx2"/>
              </a:solidFill>
            </a:rPr>
            <a:t> 2</a:t>
          </a:r>
          <a:endParaRPr lang="en-GB" sz="1100" b="1">
            <a:solidFill>
              <a:schemeClr val="tx2"/>
            </a:solidFill>
          </a:endParaRPr>
        </a:p>
      </cdr:txBody>
    </cdr:sp>
  </cdr:relSizeAnchor>
  <cdr:relSizeAnchor xmlns:cdr="http://schemas.openxmlformats.org/drawingml/2006/chartDrawing">
    <cdr:from>
      <cdr:x>0</cdr:x>
      <cdr:y>0.1853</cdr:y>
    </cdr:from>
    <cdr:to>
      <cdr:x>0.10811</cdr:x>
      <cdr:y>0.30024</cdr:y>
    </cdr:to>
    <cdr:sp macro="" textlink="">
      <cdr:nvSpPr>
        <cdr:cNvPr id="7" name="TextBox 1">
          <a:extLst xmlns:a="http://schemas.openxmlformats.org/drawingml/2006/main">
            <a:ext uri="{FF2B5EF4-FFF2-40B4-BE49-F238E27FC236}">
              <a16:creationId xmlns:a16="http://schemas.microsoft.com/office/drawing/2014/main" id="{DD72D2EF-6328-4BFE-9608-34E1869B5004}"/>
            </a:ext>
          </a:extLst>
        </cdr:cNvPr>
        <cdr:cNvSpPr txBox="1"/>
      </cdr:nvSpPr>
      <cdr:spPr>
        <a:xfrm xmlns:a="http://schemas.openxmlformats.org/drawingml/2006/main">
          <a:off x="0" y="675640"/>
          <a:ext cx="914400" cy="4191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tx2"/>
              </a:solidFill>
            </a:rPr>
            <a:t>School 3</a:t>
          </a:r>
        </a:p>
      </cdr:txBody>
    </cdr:sp>
  </cdr:relSizeAnchor>
  <cdr:relSizeAnchor xmlns:cdr="http://schemas.openxmlformats.org/drawingml/2006/chartDrawing">
    <cdr:from>
      <cdr:x>0</cdr:x>
      <cdr:y>0.04319</cdr:y>
    </cdr:from>
    <cdr:to>
      <cdr:x>0.10811</cdr:x>
      <cdr:y>0.15813</cdr:y>
    </cdr:to>
    <cdr:sp macro="" textlink="">
      <cdr:nvSpPr>
        <cdr:cNvPr id="8" name="TextBox 1">
          <a:extLst xmlns:a="http://schemas.openxmlformats.org/drawingml/2006/main">
            <a:ext uri="{FF2B5EF4-FFF2-40B4-BE49-F238E27FC236}">
              <a16:creationId xmlns:a16="http://schemas.microsoft.com/office/drawing/2014/main" id="{DD72D2EF-6328-4BFE-9608-34E1869B5004}"/>
            </a:ext>
          </a:extLst>
        </cdr:cNvPr>
        <cdr:cNvSpPr txBox="1"/>
      </cdr:nvSpPr>
      <cdr:spPr>
        <a:xfrm xmlns:a="http://schemas.openxmlformats.org/drawingml/2006/main">
          <a:off x="0" y="157480"/>
          <a:ext cx="914400" cy="4191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tx2"/>
              </a:solidFill>
            </a:rPr>
            <a:t>Local Authority</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0.69243</cdr:y>
    </cdr:from>
    <cdr:to>
      <cdr:x>0.12685</cdr:x>
      <cdr:y>0.82724</cdr:y>
    </cdr:to>
    <cdr:sp macro="" textlink="">
      <cdr:nvSpPr>
        <cdr:cNvPr id="2" name="TextBox 1">
          <a:extLst xmlns:a="http://schemas.openxmlformats.org/drawingml/2006/main">
            <a:ext uri="{FF2B5EF4-FFF2-40B4-BE49-F238E27FC236}">
              <a16:creationId xmlns:a16="http://schemas.microsoft.com/office/drawing/2014/main" id="{80CE7B0E-1933-478C-B56D-58D64A11245F}"/>
            </a:ext>
          </a:extLst>
        </cdr:cNvPr>
        <cdr:cNvSpPr txBox="1"/>
      </cdr:nvSpPr>
      <cdr:spPr>
        <a:xfrm xmlns:a="http://schemas.openxmlformats.org/drawingml/2006/main">
          <a:off x="0" y="2595955"/>
          <a:ext cx="1009126" cy="50538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r>
            <a:rPr lang="en-GB" sz="1100" b="1">
              <a:solidFill>
                <a:schemeClr val="accent1">
                  <a:lumMod val="50000"/>
                </a:schemeClr>
              </a:solidFill>
            </a:rPr>
            <a:t>Family</a:t>
          </a:r>
        </a:p>
      </cdr:txBody>
    </cdr:sp>
  </cdr:relSizeAnchor>
  <cdr:relSizeAnchor xmlns:cdr="http://schemas.openxmlformats.org/drawingml/2006/chartDrawing">
    <cdr:from>
      <cdr:x>0</cdr:x>
      <cdr:y>0.54868</cdr:y>
    </cdr:from>
    <cdr:to>
      <cdr:x>0.12685</cdr:x>
      <cdr:y>0.70303</cdr:y>
    </cdr:to>
    <cdr:sp macro="" textlink="">
      <cdr:nvSpPr>
        <cdr:cNvPr id="3" name="TextBox 1">
          <a:extLst xmlns:a="http://schemas.openxmlformats.org/drawingml/2006/main">
            <a:ext uri="{FF2B5EF4-FFF2-40B4-BE49-F238E27FC236}">
              <a16:creationId xmlns:a16="http://schemas.microsoft.com/office/drawing/2014/main" id="{C05E2D7C-CBD7-46EB-8F03-2FC5343A8C46}"/>
            </a:ext>
          </a:extLst>
        </cdr:cNvPr>
        <cdr:cNvSpPr txBox="1"/>
      </cdr:nvSpPr>
      <cdr:spPr>
        <a:xfrm xmlns:a="http://schemas.openxmlformats.org/drawingml/2006/main">
          <a:off x="0" y="2057025"/>
          <a:ext cx="1009126" cy="578664"/>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accent1">
                  <a:lumMod val="50000"/>
                </a:schemeClr>
              </a:solidFill>
            </a:rPr>
            <a:t>Health</a:t>
          </a:r>
        </a:p>
      </cdr:txBody>
    </cdr:sp>
  </cdr:relSizeAnchor>
  <cdr:relSizeAnchor xmlns:cdr="http://schemas.openxmlformats.org/drawingml/2006/chartDrawing">
    <cdr:from>
      <cdr:x>0.00192</cdr:x>
      <cdr:y>0.41731</cdr:y>
    </cdr:from>
    <cdr:to>
      <cdr:x>0.12877</cdr:x>
      <cdr:y>0.57166</cdr:y>
    </cdr:to>
    <cdr:sp macro="" textlink="">
      <cdr:nvSpPr>
        <cdr:cNvPr id="4" name="TextBox 1">
          <a:extLst xmlns:a="http://schemas.openxmlformats.org/drawingml/2006/main">
            <a:ext uri="{FF2B5EF4-FFF2-40B4-BE49-F238E27FC236}">
              <a16:creationId xmlns:a16="http://schemas.microsoft.com/office/drawing/2014/main" id="{C05E2D7C-CBD7-46EB-8F03-2FC5343A8C46}"/>
            </a:ext>
          </a:extLst>
        </cdr:cNvPr>
        <cdr:cNvSpPr txBox="1"/>
      </cdr:nvSpPr>
      <cdr:spPr>
        <a:xfrm xmlns:a="http://schemas.openxmlformats.org/drawingml/2006/main">
          <a:off x="15240" y="1564494"/>
          <a:ext cx="1009127" cy="578664"/>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accent1">
                  <a:lumMod val="50000"/>
                </a:schemeClr>
              </a:solidFill>
            </a:rPr>
            <a:t>School 1</a:t>
          </a:r>
        </a:p>
      </cdr:txBody>
    </cdr:sp>
  </cdr:relSizeAnchor>
  <cdr:relSizeAnchor xmlns:cdr="http://schemas.openxmlformats.org/drawingml/2006/chartDrawing">
    <cdr:from>
      <cdr:x>0</cdr:x>
      <cdr:y>0.29088</cdr:y>
    </cdr:from>
    <cdr:to>
      <cdr:x>0.12685</cdr:x>
      <cdr:y>0.44523</cdr:y>
    </cdr:to>
    <cdr:sp macro="" textlink="">
      <cdr:nvSpPr>
        <cdr:cNvPr id="5" name="TextBox 1">
          <a:extLst xmlns:a="http://schemas.openxmlformats.org/drawingml/2006/main">
            <a:ext uri="{FF2B5EF4-FFF2-40B4-BE49-F238E27FC236}">
              <a16:creationId xmlns:a16="http://schemas.microsoft.com/office/drawing/2014/main" id="{C05E2D7C-CBD7-46EB-8F03-2FC5343A8C46}"/>
            </a:ext>
          </a:extLst>
        </cdr:cNvPr>
        <cdr:cNvSpPr txBox="1"/>
      </cdr:nvSpPr>
      <cdr:spPr>
        <a:xfrm xmlns:a="http://schemas.openxmlformats.org/drawingml/2006/main">
          <a:off x="0" y="1090511"/>
          <a:ext cx="1009126" cy="578664"/>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accent1">
                  <a:lumMod val="50000"/>
                </a:schemeClr>
              </a:solidFill>
            </a:rPr>
            <a:t>School 2</a:t>
          </a:r>
        </a:p>
      </cdr:txBody>
    </cdr:sp>
  </cdr:relSizeAnchor>
  <cdr:relSizeAnchor xmlns:cdr="http://schemas.openxmlformats.org/drawingml/2006/chartDrawing">
    <cdr:from>
      <cdr:x>0.00096</cdr:x>
      <cdr:y>0.15177</cdr:y>
    </cdr:from>
    <cdr:to>
      <cdr:x>0.12781</cdr:x>
      <cdr:y>0.30612</cdr:y>
    </cdr:to>
    <cdr:sp macro="" textlink="">
      <cdr:nvSpPr>
        <cdr:cNvPr id="6" name="TextBox 1">
          <a:extLst xmlns:a="http://schemas.openxmlformats.org/drawingml/2006/main">
            <a:ext uri="{FF2B5EF4-FFF2-40B4-BE49-F238E27FC236}">
              <a16:creationId xmlns:a16="http://schemas.microsoft.com/office/drawing/2014/main" id="{B0DAB914-A294-41E8-9BAE-AFD8F000145B}"/>
            </a:ext>
          </a:extLst>
        </cdr:cNvPr>
        <cdr:cNvSpPr txBox="1"/>
      </cdr:nvSpPr>
      <cdr:spPr>
        <a:xfrm xmlns:a="http://schemas.openxmlformats.org/drawingml/2006/main">
          <a:off x="7620" y="569002"/>
          <a:ext cx="1009126" cy="578664"/>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accent1">
                  <a:lumMod val="50000"/>
                </a:schemeClr>
              </a:solidFill>
            </a:rPr>
            <a:t>School 3</a:t>
          </a:r>
        </a:p>
      </cdr:txBody>
    </cdr:sp>
  </cdr:relSizeAnchor>
  <cdr:relSizeAnchor xmlns:cdr="http://schemas.openxmlformats.org/drawingml/2006/chartDrawing">
    <cdr:from>
      <cdr:x>0</cdr:x>
      <cdr:y>0.02457</cdr:y>
    </cdr:from>
    <cdr:to>
      <cdr:x>0.12685</cdr:x>
      <cdr:y>0.17892</cdr:y>
    </cdr:to>
    <cdr:sp macro="" textlink="">
      <cdr:nvSpPr>
        <cdr:cNvPr id="7" name="TextBox 1">
          <a:extLst xmlns:a="http://schemas.openxmlformats.org/drawingml/2006/main">
            <a:ext uri="{FF2B5EF4-FFF2-40B4-BE49-F238E27FC236}">
              <a16:creationId xmlns:a16="http://schemas.microsoft.com/office/drawing/2014/main" id="{FB08835C-85AE-4E50-8664-8E848D33C134}"/>
            </a:ext>
          </a:extLst>
        </cdr:cNvPr>
        <cdr:cNvSpPr txBox="1"/>
      </cdr:nvSpPr>
      <cdr:spPr>
        <a:xfrm xmlns:a="http://schemas.openxmlformats.org/drawingml/2006/main">
          <a:off x="0" y="92125"/>
          <a:ext cx="1009126" cy="578664"/>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accent1">
                  <a:lumMod val="50000"/>
                </a:schemeClr>
              </a:solidFill>
            </a:rPr>
            <a:t>Local Authority</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0.68652</cdr:y>
    </cdr:from>
    <cdr:to>
      <cdr:x>0.09788</cdr:x>
      <cdr:y>0.81818</cdr:y>
    </cdr:to>
    <cdr:sp macro="" textlink="">
      <cdr:nvSpPr>
        <cdr:cNvPr id="2" name="TextBox 1">
          <a:extLst xmlns:a="http://schemas.openxmlformats.org/drawingml/2006/main">
            <a:ext uri="{FF2B5EF4-FFF2-40B4-BE49-F238E27FC236}">
              <a16:creationId xmlns:a16="http://schemas.microsoft.com/office/drawing/2014/main" id="{37C8C9EA-84B0-4552-9BCB-8F29F47DE0C7}"/>
            </a:ext>
          </a:extLst>
        </cdr:cNvPr>
        <cdr:cNvSpPr txBox="1"/>
      </cdr:nvSpPr>
      <cdr:spPr>
        <a:xfrm xmlns:a="http://schemas.openxmlformats.org/drawingml/2006/main">
          <a:off x="0" y="2503170"/>
          <a:ext cx="914400" cy="48006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l"/>
          <a:r>
            <a:rPr lang="en-GB" sz="1100" b="1">
              <a:solidFill>
                <a:schemeClr val="accent1">
                  <a:lumMod val="50000"/>
                </a:schemeClr>
              </a:solidFill>
            </a:rPr>
            <a:t>Family</a:t>
          </a:r>
        </a:p>
      </cdr:txBody>
    </cdr:sp>
  </cdr:relSizeAnchor>
  <cdr:relSizeAnchor xmlns:cdr="http://schemas.openxmlformats.org/drawingml/2006/chartDrawing">
    <cdr:from>
      <cdr:x>0</cdr:x>
      <cdr:y>0.42982</cdr:y>
    </cdr:from>
    <cdr:to>
      <cdr:x>0.09788</cdr:x>
      <cdr:y>0.56148</cdr:y>
    </cdr:to>
    <cdr:sp macro="" textlink="">
      <cdr:nvSpPr>
        <cdr:cNvPr id="3" name="TextBox 1">
          <a:extLst xmlns:a="http://schemas.openxmlformats.org/drawingml/2006/main">
            <a:ext uri="{FF2B5EF4-FFF2-40B4-BE49-F238E27FC236}">
              <a16:creationId xmlns:a16="http://schemas.microsoft.com/office/drawing/2014/main" id="{CAF3282F-55FE-4A66-94E5-1BA41412B1B9}"/>
            </a:ext>
          </a:extLst>
        </cdr:cNvPr>
        <cdr:cNvSpPr txBox="1"/>
      </cdr:nvSpPr>
      <cdr:spPr>
        <a:xfrm xmlns:a="http://schemas.openxmlformats.org/drawingml/2006/main">
          <a:off x="0" y="1567180"/>
          <a:ext cx="914400" cy="48006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School 1</a:t>
          </a:r>
        </a:p>
      </cdr:txBody>
    </cdr:sp>
  </cdr:relSizeAnchor>
  <cdr:relSizeAnchor xmlns:cdr="http://schemas.openxmlformats.org/drawingml/2006/chartDrawing">
    <cdr:from>
      <cdr:x>0</cdr:x>
      <cdr:y>0.56148</cdr:y>
    </cdr:from>
    <cdr:to>
      <cdr:x>0.09788</cdr:x>
      <cdr:y>0.69314</cdr:y>
    </cdr:to>
    <cdr:sp macro="" textlink="">
      <cdr:nvSpPr>
        <cdr:cNvPr id="4" name="TextBox 1">
          <a:extLst xmlns:a="http://schemas.openxmlformats.org/drawingml/2006/main">
            <a:ext uri="{FF2B5EF4-FFF2-40B4-BE49-F238E27FC236}">
              <a16:creationId xmlns:a16="http://schemas.microsoft.com/office/drawing/2014/main" id="{CAF3282F-55FE-4A66-94E5-1BA41412B1B9}"/>
            </a:ext>
          </a:extLst>
        </cdr:cNvPr>
        <cdr:cNvSpPr txBox="1"/>
      </cdr:nvSpPr>
      <cdr:spPr>
        <a:xfrm xmlns:a="http://schemas.openxmlformats.org/drawingml/2006/main">
          <a:off x="0" y="2047240"/>
          <a:ext cx="914400" cy="48006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Health</a:t>
          </a:r>
        </a:p>
      </cdr:txBody>
    </cdr:sp>
  </cdr:relSizeAnchor>
  <cdr:relSizeAnchor xmlns:cdr="http://schemas.openxmlformats.org/drawingml/2006/chartDrawing">
    <cdr:from>
      <cdr:x>0</cdr:x>
      <cdr:y>0.30233</cdr:y>
    </cdr:from>
    <cdr:to>
      <cdr:x>0.09788</cdr:x>
      <cdr:y>0.434</cdr:y>
    </cdr:to>
    <cdr:sp macro="" textlink="">
      <cdr:nvSpPr>
        <cdr:cNvPr id="5" name="TextBox 1">
          <a:extLst xmlns:a="http://schemas.openxmlformats.org/drawingml/2006/main">
            <a:ext uri="{FF2B5EF4-FFF2-40B4-BE49-F238E27FC236}">
              <a16:creationId xmlns:a16="http://schemas.microsoft.com/office/drawing/2014/main" id="{CAF3282F-55FE-4A66-94E5-1BA41412B1B9}"/>
            </a:ext>
          </a:extLst>
        </cdr:cNvPr>
        <cdr:cNvSpPr txBox="1"/>
      </cdr:nvSpPr>
      <cdr:spPr>
        <a:xfrm xmlns:a="http://schemas.openxmlformats.org/drawingml/2006/main">
          <a:off x="0" y="1102360"/>
          <a:ext cx="914400" cy="48006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School 2</a:t>
          </a:r>
        </a:p>
      </cdr:txBody>
    </cdr:sp>
  </cdr:relSizeAnchor>
  <cdr:relSizeAnchor xmlns:cdr="http://schemas.openxmlformats.org/drawingml/2006/chartDrawing">
    <cdr:from>
      <cdr:x>0</cdr:x>
      <cdr:y>0.17276</cdr:y>
    </cdr:from>
    <cdr:to>
      <cdr:x>0.09788</cdr:x>
      <cdr:y>0.30442</cdr:y>
    </cdr:to>
    <cdr:sp macro="" textlink="">
      <cdr:nvSpPr>
        <cdr:cNvPr id="6" name="TextBox 1">
          <a:extLst xmlns:a="http://schemas.openxmlformats.org/drawingml/2006/main">
            <a:ext uri="{FF2B5EF4-FFF2-40B4-BE49-F238E27FC236}">
              <a16:creationId xmlns:a16="http://schemas.microsoft.com/office/drawing/2014/main" id="{CAF3282F-55FE-4A66-94E5-1BA41412B1B9}"/>
            </a:ext>
          </a:extLst>
        </cdr:cNvPr>
        <cdr:cNvSpPr txBox="1"/>
      </cdr:nvSpPr>
      <cdr:spPr>
        <a:xfrm xmlns:a="http://schemas.openxmlformats.org/drawingml/2006/main">
          <a:off x="0" y="629920"/>
          <a:ext cx="914400" cy="48006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School 3</a:t>
          </a:r>
        </a:p>
      </cdr:txBody>
    </cdr:sp>
  </cdr:relSizeAnchor>
  <cdr:relSizeAnchor xmlns:cdr="http://schemas.openxmlformats.org/drawingml/2006/chartDrawing">
    <cdr:from>
      <cdr:x>0</cdr:x>
      <cdr:y>0.04319</cdr:y>
    </cdr:from>
    <cdr:to>
      <cdr:x>0.09788</cdr:x>
      <cdr:y>0.17485</cdr:y>
    </cdr:to>
    <cdr:sp macro="" textlink="">
      <cdr:nvSpPr>
        <cdr:cNvPr id="7" name="TextBox 1">
          <a:extLst xmlns:a="http://schemas.openxmlformats.org/drawingml/2006/main">
            <a:ext uri="{FF2B5EF4-FFF2-40B4-BE49-F238E27FC236}">
              <a16:creationId xmlns:a16="http://schemas.microsoft.com/office/drawing/2014/main" id="{CAF3282F-55FE-4A66-94E5-1BA41412B1B9}"/>
            </a:ext>
          </a:extLst>
        </cdr:cNvPr>
        <cdr:cNvSpPr txBox="1"/>
      </cdr:nvSpPr>
      <cdr:spPr>
        <a:xfrm xmlns:a="http://schemas.openxmlformats.org/drawingml/2006/main">
          <a:off x="0" y="135946"/>
          <a:ext cx="968379" cy="414417"/>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Local Authority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8468EE-67F2-4330-AD34-002065969CBC}"/>
              </a:ext>
            </a:extLst>
          </p:cNvPr>
          <p:cNvSpPr>
            <a:spLocks noGrp="1"/>
          </p:cNvSpPr>
          <p:nvPr>
            <p:ph type="hdr" sz="quarter"/>
          </p:nvPr>
        </p:nvSpPr>
        <p:spPr>
          <a:xfrm>
            <a:off x="0" y="1"/>
            <a:ext cx="3077739" cy="45345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7DDD40A-F4C6-4DA3-B649-F9B5F3194CC1}"/>
              </a:ext>
            </a:extLst>
          </p:cNvPr>
          <p:cNvSpPr>
            <a:spLocks noGrp="1"/>
          </p:cNvSpPr>
          <p:nvPr>
            <p:ph type="dt" sz="quarter" idx="1"/>
          </p:nvPr>
        </p:nvSpPr>
        <p:spPr>
          <a:xfrm>
            <a:off x="4023093" y="1"/>
            <a:ext cx="3077739" cy="453451"/>
          </a:xfrm>
          <a:prstGeom prst="rect">
            <a:avLst/>
          </a:prstGeom>
        </p:spPr>
        <p:txBody>
          <a:bodyPr vert="horz" lIns="91440" tIns="45720" rIns="91440" bIns="45720" rtlCol="0"/>
          <a:lstStyle>
            <a:lvl1pPr algn="r">
              <a:defRPr sz="1200"/>
            </a:lvl1pPr>
          </a:lstStyle>
          <a:p>
            <a:fld id="{7204958A-AD05-4BDF-831E-6EB36BE2D3DA}" type="datetimeFigureOut">
              <a:rPr lang="en-GB" smtClean="0"/>
              <a:t>06/01/2022</a:t>
            </a:fld>
            <a:endParaRPr lang="en-GB"/>
          </a:p>
        </p:txBody>
      </p:sp>
      <p:sp>
        <p:nvSpPr>
          <p:cNvPr id="4" name="Footer Placeholder 3">
            <a:extLst>
              <a:ext uri="{FF2B5EF4-FFF2-40B4-BE49-F238E27FC236}">
                <a16:creationId xmlns:a16="http://schemas.microsoft.com/office/drawing/2014/main" id="{B67130B4-5934-4143-96F8-B21E92751D37}"/>
              </a:ext>
            </a:extLst>
          </p:cNvPr>
          <p:cNvSpPr>
            <a:spLocks noGrp="1"/>
          </p:cNvSpPr>
          <p:nvPr>
            <p:ph type="ftr" sz="quarter" idx="2"/>
          </p:nvPr>
        </p:nvSpPr>
        <p:spPr>
          <a:xfrm>
            <a:off x="0" y="8584188"/>
            <a:ext cx="3077739" cy="4534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A8E1679-2BA0-4C9C-95A2-9C987500AABD}"/>
              </a:ext>
            </a:extLst>
          </p:cNvPr>
          <p:cNvSpPr>
            <a:spLocks noGrp="1"/>
          </p:cNvSpPr>
          <p:nvPr>
            <p:ph type="sldNum" sz="quarter" idx="3"/>
          </p:nvPr>
        </p:nvSpPr>
        <p:spPr>
          <a:xfrm>
            <a:off x="4023093" y="8584188"/>
            <a:ext cx="3077739" cy="453450"/>
          </a:xfrm>
          <a:prstGeom prst="rect">
            <a:avLst/>
          </a:prstGeom>
        </p:spPr>
        <p:txBody>
          <a:bodyPr vert="horz" lIns="91440" tIns="45720" rIns="91440" bIns="45720" rtlCol="0" anchor="b"/>
          <a:lstStyle>
            <a:lvl1pPr algn="r">
              <a:defRPr sz="1200"/>
            </a:lvl1pPr>
          </a:lstStyle>
          <a:p>
            <a:fld id="{B7A06031-9EB1-472E-9EAA-03875ABF17F1}" type="slidenum">
              <a:rPr lang="en-GB" smtClean="0"/>
              <a:t>‹#›</a:t>
            </a:fld>
            <a:endParaRPr lang="en-GB"/>
          </a:p>
        </p:txBody>
      </p:sp>
    </p:spTree>
    <p:extLst>
      <p:ext uri="{BB962C8B-B14F-4D97-AF65-F5344CB8AC3E}">
        <p14:creationId xmlns:p14="http://schemas.microsoft.com/office/powerpoint/2010/main" val="2099091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5345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3093" y="1"/>
            <a:ext cx="3077739" cy="453451"/>
          </a:xfrm>
          <a:prstGeom prst="rect">
            <a:avLst/>
          </a:prstGeom>
        </p:spPr>
        <p:txBody>
          <a:bodyPr vert="horz" lIns="91440" tIns="45720" rIns="91440" bIns="45720" rtlCol="0"/>
          <a:lstStyle>
            <a:lvl1pPr algn="r">
              <a:defRPr sz="1200"/>
            </a:lvl1pPr>
          </a:lstStyle>
          <a:p>
            <a:fld id="{B66C9CB9-4560-42B1-8D44-B7C4B3F3FEB1}" type="datetimeFigureOut">
              <a:rPr lang="en-GB" smtClean="0"/>
              <a:t>06/01/2022</a:t>
            </a:fld>
            <a:endParaRPr lang="en-GB"/>
          </a:p>
        </p:txBody>
      </p:sp>
      <p:sp>
        <p:nvSpPr>
          <p:cNvPr id="4" name="Slide Image Placeholder 3"/>
          <p:cNvSpPr>
            <a:spLocks noGrp="1" noRot="1" noChangeAspect="1"/>
          </p:cNvSpPr>
          <p:nvPr>
            <p:ph type="sldImg" idx="2"/>
          </p:nvPr>
        </p:nvSpPr>
        <p:spPr>
          <a:xfrm>
            <a:off x="842963" y="1131888"/>
            <a:ext cx="5416550" cy="3048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10248" y="4349363"/>
            <a:ext cx="5681980" cy="355857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584188"/>
            <a:ext cx="3077739" cy="4534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3093" y="8584188"/>
            <a:ext cx="3077739" cy="453450"/>
          </a:xfrm>
          <a:prstGeom prst="rect">
            <a:avLst/>
          </a:prstGeom>
        </p:spPr>
        <p:txBody>
          <a:bodyPr vert="horz" lIns="91440" tIns="45720" rIns="91440" bIns="45720" rtlCol="0" anchor="b"/>
          <a:lstStyle>
            <a:lvl1pPr algn="r">
              <a:defRPr sz="1200"/>
            </a:lvl1pPr>
          </a:lstStyle>
          <a:p>
            <a:fld id="{BB69C662-65F7-4BC4-967B-A9296ABD8D5D}" type="slidenum">
              <a:rPr lang="en-GB" smtClean="0"/>
              <a:t>‹#›</a:t>
            </a:fld>
            <a:endParaRPr lang="en-GB"/>
          </a:p>
        </p:txBody>
      </p:sp>
    </p:spTree>
    <p:extLst>
      <p:ext uri="{BB962C8B-B14F-4D97-AF65-F5344CB8AC3E}">
        <p14:creationId xmlns:p14="http://schemas.microsoft.com/office/powerpoint/2010/main" val="668934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69C662-65F7-4BC4-967B-A9296ABD8D5D}" type="slidenum">
              <a:rPr lang="en-GB" smtClean="0"/>
              <a:t>7</a:t>
            </a:fld>
            <a:endParaRPr lang="en-GB"/>
          </a:p>
        </p:txBody>
      </p:sp>
    </p:spTree>
    <p:extLst>
      <p:ext uri="{BB962C8B-B14F-4D97-AF65-F5344CB8AC3E}">
        <p14:creationId xmlns:p14="http://schemas.microsoft.com/office/powerpoint/2010/main" val="330798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69C662-65F7-4BC4-967B-A9296ABD8D5D}" type="slidenum">
              <a:rPr lang="en-GB" smtClean="0"/>
              <a:t>9</a:t>
            </a:fld>
            <a:endParaRPr lang="en-GB"/>
          </a:p>
        </p:txBody>
      </p:sp>
    </p:spTree>
    <p:extLst>
      <p:ext uri="{BB962C8B-B14F-4D97-AF65-F5344CB8AC3E}">
        <p14:creationId xmlns:p14="http://schemas.microsoft.com/office/powerpoint/2010/main" val="2438596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128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4410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6276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3875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0288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8671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4020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7035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5341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05426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5070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6814493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1247" y="1655286"/>
            <a:ext cx="7881749" cy="2610042"/>
          </a:xfrm>
        </p:spPr>
        <p:txBody>
          <a:bodyPr>
            <a:normAutofit/>
          </a:bodyPr>
          <a:lstStyle/>
          <a:p>
            <a:pPr algn="l"/>
            <a:r>
              <a:rPr lang="en-GB" sz="5400" dirty="0">
                <a:cs typeface="Calibri Light"/>
              </a:rPr>
              <a:t>New College Durham: Understanding children's behaviours</a:t>
            </a:r>
          </a:p>
        </p:txBody>
      </p:sp>
      <p:sp>
        <p:nvSpPr>
          <p:cNvPr id="3" name="Subtitle 2"/>
          <p:cNvSpPr>
            <a:spLocks noGrp="1"/>
          </p:cNvSpPr>
          <p:nvPr>
            <p:ph type="subTitle" idx="1"/>
          </p:nvPr>
        </p:nvSpPr>
        <p:spPr>
          <a:xfrm>
            <a:off x="841247" y="4373385"/>
            <a:ext cx="4609057" cy="766040"/>
          </a:xfrm>
        </p:spPr>
        <p:txBody>
          <a:bodyPr vert="horz" lIns="91440" tIns="45720" rIns="91440" bIns="45720" rtlCol="0" anchor="t">
            <a:normAutofit/>
          </a:bodyPr>
          <a:lstStyle/>
          <a:p>
            <a:pPr algn="l"/>
            <a:r>
              <a:rPr lang="en-US" sz="1400" dirty="0">
                <a:cs typeface="Calibri"/>
              </a:rPr>
              <a:t>Sarah Martin-Denham (sarah.denham@sunderland.ac.uk)</a:t>
            </a:r>
          </a:p>
          <a:p>
            <a:pPr algn="l"/>
            <a:r>
              <a:rPr lang="en-US" sz="1400" dirty="0">
                <a:cs typeface="Calibri"/>
              </a:rPr>
              <a:t>November 2021</a:t>
            </a:r>
          </a:p>
          <a:p>
            <a:pPr algn="l"/>
            <a:endParaRPr lang="en-US" sz="1400">
              <a:cs typeface="Calibri"/>
            </a:endParaRPr>
          </a:p>
        </p:txBody>
      </p:sp>
      <p:sp>
        <p:nvSpPr>
          <p:cNvPr id="14" name="Freeform: Shape 16">
            <a:extLst>
              <a:ext uri="{FF2B5EF4-FFF2-40B4-BE49-F238E27FC236}">
                <a16:creationId xmlns:a16="http://schemas.microsoft.com/office/drawing/2014/main" id="{F6EF57EF-D042-41D3-83E8-41A1FE6C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8">
            <a:extLst>
              <a:ext uri="{FF2B5EF4-FFF2-40B4-BE49-F238E27FC236}">
                <a16:creationId xmlns:a16="http://schemas.microsoft.com/office/drawing/2014/main" id="{D00A59BB-A268-4F3E-9D41-CA265AF16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Text&#10;&#10;Description automatically generated">
            <a:extLst>
              <a:ext uri="{FF2B5EF4-FFF2-40B4-BE49-F238E27FC236}">
                <a16:creationId xmlns:a16="http://schemas.microsoft.com/office/drawing/2014/main" id="{E1745C59-7AA8-48CE-840E-68C7B7F3E0B3}"/>
              </a:ext>
            </a:extLst>
          </p:cNvPr>
          <p:cNvPicPr>
            <a:picLocks noChangeAspect="1"/>
          </p:cNvPicPr>
          <p:nvPr/>
        </p:nvPicPr>
        <p:blipFill>
          <a:blip r:embed="rId2"/>
          <a:stretch>
            <a:fillRect/>
          </a:stretch>
        </p:blipFill>
        <p:spPr>
          <a:xfrm>
            <a:off x="9351139" y="3561107"/>
            <a:ext cx="2235811" cy="1187476"/>
          </a:xfrm>
          <a:prstGeom prst="rect">
            <a:avLst/>
          </a:prstGeom>
        </p:spPr>
      </p:pic>
      <p:sp>
        <p:nvSpPr>
          <p:cNvPr id="16" name="Freeform: Shape 20">
            <a:extLst>
              <a:ext uri="{FF2B5EF4-FFF2-40B4-BE49-F238E27FC236}">
                <a16:creationId xmlns:a16="http://schemas.microsoft.com/office/drawing/2014/main" id="{63794DCE-9D34-40DF-AB3F-06DA8ACCD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45006452-918C-4282-A72C-C9692B669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6DE82-0476-4842-AE78-E36036460089}"/>
              </a:ext>
            </a:extLst>
          </p:cNvPr>
          <p:cNvSpPr>
            <a:spLocks noGrp="1"/>
          </p:cNvSpPr>
          <p:nvPr>
            <p:ph type="title"/>
          </p:nvPr>
        </p:nvSpPr>
        <p:spPr>
          <a:xfrm>
            <a:off x="624965" y="214613"/>
            <a:ext cx="10199443" cy="991687"/>
          </a:xfrm>
        </p:spPr>
        <p:txBody>
          <a:bodyPr>
            <a:normAutofit fontScale="90000"/>
          </a:bodyPr>
          <a:lstStyle/>
          <a:p>
            <a:r>
              <a:rPr lang="en-US" sz="3600" b="1">
                <a:ea typeface="+mj-lt"/>
                <a:cs typeface="+mj-lt"/>
              </a:rPr>
              <a:t>Findings</a:t>
            </a:r>
            <a:br>
              <a:rPr lang="en-US" sz="2500">
                <a:cs typeface="Calibri Light"/>
              </a:rPr>
            </a:br>
            <a:br>
              <a:rPr lang="en-US" sz="2500">
                <a:cs typeface="Calibri Light"/>
              </a:rPr>
            </a:br>
            <a:endParaRPr lang="en-US" sz="2500">
              <a:cs typeface="Calibri Light"/>
            </a:endParaRP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63DFF104-5379-4C9D-8D02-89BF195C6398}"/>
              </a:ext>
            </a:extLst>
          </p:cNvPr>
          <p:cNvSpPr>
            <a:spLocks noGrp="1"/>
          </p:cNvSpPr>
          <p:nvPr>
            <p:ph idx="1"/>
          </p:nvPr>
        </p:nvSpPr>
        <p:spPr>
          <a:xfrm>
            <a:off x="624966" y="1068915"/>
            <a:ext cx="10199442" cy="4832800"/>
          </a:xfrm>
        </p:spPr>
        <p:txBody>
          <a:bodyPr vert="horz" lIns="91440" tIns="45720" rIns="91440" bIns="45720" rtlCol="0" anchor="t">
            <a:noAutofit/>
          </a:bodyPr>
          <a:lstStyle/>
          <a:p>
            <a:pPr marL="0" indent="0">
              <a:buNone/>
            </a:pPr>
            <a:r>
              <a:rPr lang="en-GB" sz="2200">
                <a:ea typeface="+mn-lt"/>
                <a:cs typeface="+mn-lt"/>
              </a:rPr>
              <a:t>The CAFA (2014) created a statutory duty for the involvement of caregivers in decisions that affect their children. Supporting caregivers via early identification, high quality provision, decision-making, choice and control, and agency collaboration are explicit in the (DfE and DoH, 2015) code. However, the findings from this study suggest that the caregivers met barriers to gaining prompt assessment and identification of SEND across education and health.</a:t>
            </a:r>
            <a:endParaRPr lang="en-US"/>
          </a:p>
          <a:p>
            <a:pPr marL="0" indent="0">
              <a:buNone/>
            </a:pPr>
            <a:endParaRPr lang="en-GB" sz="2200">
              <a:ea typeface="+mn-lt"/>
              <a:cs typeface="+mn-lt"/>
            </a:endParaRPr>
          </a:p>
          <a:p>
            <a:pPr marL="0" indent="0">
              <a:buNone/>
            </a:pPr>
            <a:r>
              <a:rPr lang="en-GB" sz="2200">
                <a:ea typeface="+mn-lt"/>
                <a:cs typeface="+mn-lt"/>
              </a:rPr>
              <a:t>The onus fell on the caregivers to advocate for effective support from schools. A lack of prompt diagnoses and effective school support is detrimental to the emotional and physical health of both children and caregivers. </a:t>
            </a:r>
            <a:endParaRPr lang="en-US">
              <a:ea typeface="+mn-lt"/>
              <a:cs typeface="+mn-lt"/>
            </a:endParaRPr>
          </a:p>
          <a:p>
            <a:pPr marL="0" indent="0">
              <a:buNone/>
            </a:pPr>
            <a:endParaRPr lang="en-GB" sz="2200">
              <a:ea typeface="+mn-lt"/>
              <a:cs typeface="+mn-lt"/>
            </a:endParaRPr>
          </a:p>
          <a:p>
            <a:pPr marL="0" indent="0">
              <a:buNone/>
            </a:pPr>
            <a:r>
              <a:rPr lang="en-GB" sz="2200">
                <a:ea typeface="+mn-lt"/>
                <a:cs typeface="+mn-lt"/>
              </a:rPr>
              <a:t>Training is needed to ensure thresholds for education, health and care needs assessments are understood, alongside evidence-based approaches to support children with SEND. </a:t>
            </a:r>
            <a:endParaRPr lang="en-US">
              <a:ea typeface="+mn-lt"/>
              <a:cs typeface="+mn-lt"/>
            </a:endParaRPr>
          </a:p>
          <a:p>
            <a:pPr marL="0" indent="0">
              <a:buNone/>
            </a:pPr>
            <a:endParaRPr lang="en-GB" sz="2200">
              <a:cs typeface="Calibri"/>
            </a:endParaRPr>
          </a:p>
        </p:txBody>
      </p:sp>
    </p:spTree>
    <p:extLst>
      <p:ext uri="{BB962C8B-B14F-4D97-AF65-F5344CB8AC3E}">
        <p14:creationId xmlns:p14="http://schemas.microsoft.com/office/powerpoint/2010/main" val="411021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E723948-7303-47EE-BB43-971A922E3DEA}"/>
              </a:ext>
            </a:extLst>
          </p:cNvPr>
          <p:cNvSpPr>
            <a:spLocks noGrp="1"/>
          </p:cNvSpPr>
          <p:nvPr>
            <p:ph type="subTitle" idx="1"/>
          </p:nvPr>
        </p:nvSpPr>
        <p:spPr/>
        <p:txBody>
          <a:bodyPr/>
          <a:lstStyle/>
          <a:p>
            <a:r>
              <a:rPr lang="en-GB" sz="2400" dirty="0"/>
              <a:t>Martin-Denham, S. (2021f) 'School exclusion, substance misuse and use of weapons: An interpretative phenomenological analysis of interviews with children', </a:t>
            </a:r>
            <a:r>
              <a:rPr lang="en-GB" sz="2400" i="1" dirty="0"/>
              <a:t>Support for Learning</a:t>
            </a:r>
            <a:r>
              <a:rPr lang="en-GB" sz="2400" dirty="0"/>
              <a:t>, 36(4). doi:10.1111/1467-9604.12379.</a:t>
            </a:r>
            <a:endParaRPr lang="en-US" sz="2400" dirty="0">
              <a:cs typeface="Calibri"/>
            </a:endParaRPr>
          </a:p>
          <a:p>
            <a:endParaRPr lang="en-GB" dirty="0"/>
          </a:p>
        </p:txBody>
      </p:sp>
    </p:spTree>
    <p:extLst>
      <p:ext uri="{BB962C8B-B14F-4D97-AF65-F5344CB8AC3E}">
        <p14:creationId xmlns:p14="http://schemas.microsoft.com/office/powerpoint/2010/main" val="3189897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D97DA-BB7F-4A88-9DF0-AB7F3D5A5177}"/>
              </a:ext>
            </a:extLst>
          </p:cNvPr>
          <p:cNvSpPr>
            <a:spLocks noGrp="1"/>
          </p:cNvSpPr>
          <p:nvPr>
            <p:ph type="title"/>
          </p:nvPr>
        </p:nvSpPr>
        <p:spPr>
          <a:xfrm>
            <a:off x="838200" y="585216"/>
            <a:ext cx="10515600" cy="1325563"/>
          </a:xfrm>
        </p:spPr>
        <p:txBody>
          <a:bodyPr vert="horz" lIns="91440" tIns="45720" rIns="91440" bIns="45720" rtlCol="0" anchor="ctr">
            <a:normAutofit/>
          </a:bodyPr>
          <a:lstStyle/>
          <a:p>
            <a:r>
              <a:rPr lang="en-US" sz="4400" dirty="0" err="1"/>
              <a:t>Theographs</a:t>
            </a:r>
            <a:endParaRPr lang="en-US" sz="4400" dirty="0"/>
          </a:p>
        </p:txBody>
      </p:sp>
      <p:sp>
        <p:nvSpPr>
          <p:cNvPr id="4" name="Text Placeholder 3">
            <a:extLst>
              <a:ext uri="{FF2B5EF4-FFF2-40B4-BE49-F238E27FC236}">
                <a16:creationId xmlns:a16="http://schemas.microsoft.com/office/drawing/2014/main" id="{5791C507-AFEB-4515-B005-81F263086BFB}"/>
              </a:ext>
            </a:extLst>
          </p:cNvPr>
          <p:cNvSpPr>
            <a:spLocks noGrp="1"/>
          </p:cNvSpPr>
          <p:nvPr>
            <p:ph type="body" sz="half" idx="2"/>
          </p:nvPr>
        </p:nvSpPr>
        <p:spPr>
          <a:xfrm>
            <a:off x="8107717" y="2386584"/>
            <a:ext cx="3815810" cy="4041184"/>
          </a:xfrm>
        </p:spPr>
        <p:txBody>
          <a:bodyPr vert="horz" lIns="91440" tIns="45720" rIns="91440" bIns="45720" rtlCol="0" anchor="ctr">
            <a:normAutofit/>
          </a:bodyPr>
          <a:lstStyle/>
          <a:p>
            <a:pPr marL="57150"/>
            <a:r>
              <a:rPr lang="en-US" sz="2200" b="1"/>
              <a:t>Five children</a:t>
            </a:r>
            <a:endParaRPr lang="en-US" sz="2200"/>
          </a:p>
          <a:p>
            <a:r>
              <a:rPr lang="en-US" sz="2200">
                <a:ea typeface="+mn-lt"/>
                <a:cs typeface="+mn-lt"/>
              </a:rPr>
              <a:t>• Drivers, supply and implications of drug use</a:t>
            </a:r>
            <a:endParaRPr lang="en-US" sz="2200">
              <a:cs typeface="Calibri"/>
            </a:endParaRPr>
          </a:p>
          <a:p>
            <a:r>
              <a:rPr lang="en-US" sz="2200">
                <a:ea typeface="+mn-lt"/>
                <a:cs typeface="+mn-lt"/>
              </a:rPr>
              <a:t>• Drivers and implications of carrying a knife</a:t>
            </a:r>
            <a:endParaRPr lang="en-US">
              <a:cs typeface="Calibri" panose="020F0502020204030204"/>
            </a:endParaRPr>
          </a:p>
          <a:p>
            <a:r>
              <a:rPr lang="en-US" sz="2200">
                <a:ea typeface="+mn-lt"/>
                <a:cs typeface="+mn-lt"/>
              </a:rPr>
              <a:t>• Solutions to reducing fixed-period and permanent exclusion</a:t>
            </a:r>
            <a:endParaRPr lang="en-US">
              <a:cs typeface="Calibri" panose="020F0502020204030204"/>
            </a:endParaRPr>
          </a:p>
          <a:p>
            <a:pPr indent="-228600">
              <a:buFont typeface="Arial" panose="020B0604020202020204" pitchFamily="34" charset="0"/>
              <a:buChar char="•"/>
            </a:pPr>
            <a:endParaRPr lang="en-US" sz="2200"/>
          </a:p>
        </p:txBody>
      </p:sp>
      <p:pic>
        <p:nvPicPr>
          <p:cNvPr id="3" name="Picture 4" descr="Table&#10;&#10;Description automatically generated">
            <a:extLst>
              <a:ext uri="{FF2B5EF4-FFF2-40B4-BE49-F238E27FC236}">
                <a16:creationId xmlns:a16="http://schemas.microsoft.com/office/drawing/2014/main" id="{10EC84AE-A5E6-4F2A-9D90-6424A8536AA1}"/>
              </a:ext>
            </a:extLst>
          </p:cNvPr>
          <p:cNvPicPr>
            <a:picLocks noChangeAspect="1"/>
          </p:cNvPicPr>
          <p:nvPr/>
        </p:nvPicPr>
        <p:blipFill>
          <a:blip r:embed="rId2"/>
          <a:stretch>
            <a:fillRect/>
          </a:stretch>
        </p:blipFill>
        <p:spPr>
          <a:xfrm>
            <a:off x="268473" y="1972635"/>
            <a:ext cx="7422355" cy="4300149"/>
          </a:xfrm>
          <a:prstGeom prst="rect">
            <a:avLst/>
          </a:prstGeom>
        </p:spPr>
      </p:pic>
    </p:spTree>
    <p:extLst>
      <p:ext uri="{BB962C8B-B14F-4D97-AF65-F5344CB8AC3E}">
        <p14:creationId xmlns:p14="http://schemas.microsoft.com/office/powerpoint/2010/main" val="2588837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3" name="Picture 3" descr="Timeline&#10;&#10;Description automatically generated">
            <a:extLst>
              <a:ext uri="{FF2B5EF4-FFF2-40B4-BE49-F238E27FC236}">
                <a16:creationId xmlns:a16="http://schemas.microsoft.com/office/drawing/2014/main" id="{9E7933C6-4F91-4B55-91D4-710F32505E75}"/>
              </a:ext>
            </a:extLst>
          </p:cNvPr>
          <p:cNvPicPr>
            <a:picLocks noChangeAspect="1"/>
          </p:cNvPicPr>
          <p:nvPr/>
        </p:nvPicPr>
        <p:blipFill>
          <a:blip r:embed="rId2"/>
          <a:stretch>
            <a:fillRect/>
          </a:stretch>
        </p:blipFill>
        <p:spPr>
          <a:xfrm>
            <a:off x="1661135" y="398612"/>
            <a:ext cx="10009063" cy="2643376"/>
          </a:xfrm>
          <a:prstGeom prst="rect">
            <a:avLst/>
          </a:prstGeom>
        </p:spPr>
      </p:pic>
      <p:pic>
        <p:nvPicPr>
          <p:cNvPr id="5" name="Picture 5" descr="Table&#10;&#10;Description automatically generated">
            <a:extLst>
              <a:ext uri="{FF2B5EF4-FFF2-40B4-BE49-F238E27FC236}">
                <a16:creationId xmlns:a16="http://schemas.microsoft.com/office/drawing/2014/main" id="{A87DF8DA-D8AF-4E6D-96E2-53B2CB9DB4EE}"/>
              </a:ext>
            </a:extLst>
          </p:cNvPr>
          <p:cNvPicPr>
            <a:picLocks noChangeAspect="1"/>
          </p:cNvPicPr>
          <p:nvPr/>
        </p:nvPicPr>
        <p:blipFill>
          <a:blip r:embed="rId3"/>
          <a:stretch>
            <a:fillRect/>
          </a:stretch>
        </p:blipFill>
        <p:spPr>
          <a:xfrm>
            <a:off x="259556" y="3207574"/>
            <a:ext cx="4695825" cy="1550132"/>
          </a:xfrm>
          <a:prstGeom prst="rect">
            <a:avLst/>
          </a:prstGeom>
        </p:spPr>
      </p:pic>
      <p:graphicFrame>
        <p:nvGraphicFramePr>
          <p:cNvPr id="7" name="Table 7">
            <a:extLst>
              <a:ext uri="{FF2B5EF4-FFF2-40B4-BE49-F238E27FC236}">
                <a16:creationId xmlns:a16="http://schemas.microsoft.com/office/drawing/2014/main" id="{C4CA25A0-E3CC-4FA8-8EE5-82533A050BA1}"/>
              </a:ext>
            </a:extLst>
          </p:cNvPr>
          <p:cNvGraphicFramePr>
            <a:graphicFrameLocks noGrp="1"/>
          </p:cNvGraphicFramePr>
          <p:nvPr/>
        </p:nvGraphicFramePr>
        <p:xfrm>
          <a:off x="5281808" y="3538602"/>
          <a:ext cx="6665182" cy="2865117"/>
        </p:xfrm>
        <a:graphic>
          <a:graphicData uri="http://schemas.openxmlformats.org/drawingml/2006/table">
            <a:tbl>
              <a:tblPr firstRow="1" bandRow="1">
                <a:tableStyleId>{5C22544A-7EE6-4342-B048-85BDC9FD1C3A}</a:tableStyleId>
              </a:tblPr>
              <a:tblGrid>
                <a:gridCol w="916973">
                  <a:extLst>
                    <a:ext uri="{9D8B030D-6E8A-4147-A177-3AD203B41FA5}">
                      <a16:colId xmlns:a16="http://schemas.microsoft.com/office/drawing/2014/main" val="3720340331"/>
                    </a:ext>
                  </a:extLst>
                </a:gridCol>
                <a:gridCol w="5748209">
                  <a:extLst>
                    <a:ext uri="{9D8B030D-6E8A-4147-A177-3AD203B41FA5}">
                      <a16:colId xmlns:a16="http://schemas.microsoft.com/office/drawing/2014/main" val="3350024639"/>
                    </a:ext>
                  </a:extLst>
                </a:gridCol>
              </a:tblGrid>
              <a:tr h="370838">
                <a:tc>
                  <a:txBody>
                    <a:bodyPr/>
                    <a:lstStyle/>
                    <a:p>
                      <a:pPr lvl="0">
                        <a:buNone/>
                      </a:pPr>
                      <a:r>
                        <a:rPr lang="en-US"/>
                        <a:t>Year</a:t>
                      </a:r>
                    </a:p>
                  </a:txBody>
                  <a:tcPr/>
                </a:tc>
                <a:tc>
                  <a:txBody>
                    <a:bodyPr/>
                    <a:lstStyle/>
                    <a:p>
                      <a:pPr lvl="0">
                        <a:buNone/>
                      </a:pPr>
                      <a:r>
                        <a:rPr lang="en-US"/>
                        <a:t>Overview</a:t>
                      </a:r>
                    </a:p>
                  </a:txBody>
                  <a:tcPr/>
                </a:tc>
                <a:extLst>
                  <a:ext uri="{0D108BD9-81ED-4DB2-BD59-A6C34878D82A}">
                    <a16:rowId xmlns:a16="http://schemas.microsoft.com/office/drawing/2014/main" val="3448256574"/>
                  </a:ext>
                </a:extLst>
              </a:tr>
              <a:tr h="370840">
                <a:tc>
                  <a:txBody>
                    <a:bodyPr/>
                    <a:lstStyle/>
                    <a:p>
                      <a:r>
                        <a:rPr lang="en-US"/>
                        <a:t>Y7</a:t>
                      </a:r>
                    </a:p>
                  </a:txBody>
                  <a:tcPr/>
                </a:tc>
                <a:tc>
                  <a:txBody>
                    <a:bodyPr/>
                    <a:lstStyle/>
                    <a:p>
                      <a:r>
                        <a:rPr lang="en-US"/>
                        <a:t>Death of aunt, grief, anger, unable to cope with shouting</a:t>
                      </a:r>
                    </a:p>
                  </a:txBody>
                  <a:tcPr/>
                </a:tc>
                <a:extLst>
                  <a:ext uri="{0D108BD9-81ED-4DB2-BD59-A6C34878D82A}">
                    <a16:rowId xmlns:a16="http://schemas.microsoft.com/office/drawing/2014/main" val="475844087"/>
                  </a:ext>
                </a:extLst>
              </a:tr>
              <a:tr h="370840">
                <a:tc>
                  <a:txBody>
                    <a:bodyPr/>
                    <a:lstStyle/>
                    <a:p>
                      <a:r>
                        <a:rPr lang="en-US"/>
                        <a:t>Y7 </a:t>
                      </a:r>
                    </a:p>
                  </a:txBody>
                  <a:tcPr/>
                </a:tc>
                <a:tc>
                  <a:txBody>
                    <a:bodyPr/>
                    <a:lstStyle/>
                    <a:p>
                      <a:r>
                        <a:rPr lang="en-US"/>
                        <a:t>Change of leadership, zero tolerance, isolation (bridge)</a:t>
                      </a:r>
                    </a:p>
                  </a:txBody>
                  <a:tcPr/>
                </a:tc>
                <a:extLst>
                  <a:ext uri="{0D108BD9-81ED-4DB2-BD59-A6C34878D82A}">
                    <a16:rowId xmlns:a16="http://schemas.microsoft.com/office/drawing/2014/main" val="242533831"/>
                  </a:ext>
                </a:extLst>
              </a:tr>
              <a:tr h="370840">
                <a:tc>
                  <a:txBody>
                    <a:bodyPr/>
                    <a:lstStyle/>
                    <a:p>
                      <a:r>
                        <a:rPr lang="en-US"/>
                        <a:t>Y9</a:t>
                      </a:r>
                    </a:p>
                  </a:txBody>
                  <a:tcPr/>
                </a:tc>
                <a:tc>
                  <a:txBody>
                    <a:bodyPr/>
                    <a:lstStyle/>
                    <a:p>
                      <a:r>
                        <a:rPr lang="en-US"/>
                        <a:t>Knife to make bong PeX, drug curiosity</a:t>
                      </a:r>
                    </a:p>
                  </a:txBody>
                  <a:tcPr/>
                </a:tc>
                <a:extLst>
                  <a:ext uri="{0D108BD9-81ED-4DB2-BD59-A6C34878D82A}">
                    <a16:rowId xmlns:a16="http://schemas.microsoft.com/office/drawing/2014/main" val="3437237133"/>
                  </a:ext>
                </a:extLst>
              </a:tr>
              <a:tr h="370840">
                <a:tc>
                  <a:txBody>
                    <a:bodyPr/>
                    <a:lstStyle/>
                    <a:p>
                      <a:r>
                        <a:rPr lang="en-US"/>
                        <a:t>Y10</a:t>
                      </a:r>
                    </a:p>
                  </a:txBody>
                  <a:tcPr/>
                </a:tc>
                <a:tc>
                  <a:txBody>
                    <a:bodyPr/>
                    <a:lstStyle/>
                    <a:p>
                      <a:r>
                        <a:rPr lang="en-US"/>
                        <a:t>School 2, transition from AP too many points, failed</a:t>
                      </a:r>
                    </a:p>
                  </a:txBody>
                  <a:tcPr/>
                </a:tc>
                <a:extLst>
                  <a:ext uri="{0D108BD9-81ED-4DB2-BD59-A6C34878D82A}">
                    <a16:rowId xmlns:a16="http://schemas.microsoft.com/office/drawing/2014/main" val="3095238535"/>
                  </a:ext>
                </a:extLst>
              </a:tr>
              <a:tr h="370840">
                <a:tc>
                  <a:txBody>
                    <a:bodyPr/>
                    <a:lstStyle/>
                    <a:p>
                      <a:r>
                        <a:rPr lang="en-US"/>
                        <a:t>Y10</a:t>
                      </a:r>
                    </a:p>
                  </a:txBody>
                  <a:tcPr/>
                </a:tc>
                <a:tc>
                  <a:txBody>
                    <a:bodyPr/>
                    <a:lstStyle/>
                    <a:p>
                      <a:r>
                        <a:rPr lang="en-US"/>
                        <a:t>School 3, 10 points only allowed 6, failed. Banter over a girl and phone in class</a:t>
                      </a:r>
                    </a:p>
                  </a:txBody>
                  <a:tcPr/>
                </a:tc>
                <a:extLst>
                  <a:ext uri="{0D108BD9-81ED-4DB2-BD59-A6C34878D82A}">
                    <a16:rowId xmlns:a16="http://schemas.microsoft.com/office/drawing/2014/main" val="4018768641"/>
                  </a:ext>
                </a:extLst>
              </a:tr>
              <a:tr h="370839">
                <a:tc>
                  <a:txBody>
                    <a:bodyPr/>
                    <a:lstStyle/>
                    <a:p>
                      <a:pPr lvl="0">
                        <a:buNone/>
                      </a:pPr>
                      <a:r>
                        <a:rPr lang="en-US"/>
                        <a:t>Y10-11</a:t>
                      </a:r>
                    </a:p>
                  </a:txBody>
                  <a:tcPr/>
                </a:tc>
                <a:tc>
                  <a:txBody>
                    <a:bodyPr/>
                    <a:lstStyle/>
                    <a:p>
                      <a:pPr lvl="0">
                        <a:buNone/>
                      </a:pPr>
                      <a:r>
                        <a:rPr lang="en-US"/>
                        <a:t>Drug awareness, AP, engaging</a:t>
                      </a:r>
                    </a:p>
                  </a:txBody>
                  <a:tcPr/>
                </a:tc>
                <a:extLst>
                  <a:ext uri="{0D108BD9-81ED-4DB2-BD59-A6C34878D82A}">
                    <a16:rowId xmlns:a16="http://schemas.microsoft.com/office/drawing/2014/main" val="1920889012"/>
                  </a:ext>
                </a:extLst>
              </a:tr>
            </a:tbl>
          </a:graphicData>
        </a:graphic>
      </p:graphicFrame>
      <p:sp>
        <p:nvSpPr>
          <p:cNvPr id="8" name="TextBox 7">
            <a:extLst>
              <a:ext uri="{FF2B5EF4-FFF2-40B4-BE49-F238E27FC236}">
                <a16:creationId xmlns:a16="http://schemas.microsoft.com/office/drawing/2014/main" id="{6094B479-8BB3-4D9D-9286-B97D61DF691D}"/>
              </a:ext>
            </a:extLst>
          </p:cNvPr>
          <p:cNvSpPr txBox="1"/>
          <p:nvPr/>
        </p:nvSpPr>
        <p:spPr>
          <a:xfrm>
            <a:off x="263960" y="4909028"/>
            <a:ext cx="448640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'In my year there has been 6 people permanently excluded. They all got excluded when they started taking drugs. Their </a:t>
            </a:r>
            <a:r>
              <a:rPr lang="en-US" err="1">
                <a:ea typeface="+mn-lt"/>
                <a:cs typeface="+mn-lt"/>
              </a:rPr>
              <a:t>behaviour</a:t>
            </a:r>
            <a:r>
              <a:rPr lang="en-US">
                <a:ea typeface="+mn-lt"/>
                <a:cs typeface="+mn-lt"/>
              </a:rPr>
              <a:t> changed'</a:t>
            </a:r>
            <a:endParaRPr lang="en-US"/>
          </a:p>
        </p:txBody>
      </p:sp>
    </p:spTree>
    <p:extLst>
      <p:ext uri="{BB962C8B-B14F-4D97-AF65-F5344CB8AC3E}">
        <p14:creationId xmlns:p14="http://schemas.microsoft.com/office/powerpoint/2010/main" val="2755682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4" name="Picture 2" descr="Timeline&#10;&#10;Description automatically generated">
            <a:extLst>
              <a:ext uri="{FF2B5EF4-FFF2-40B4-BE49-F238E27FC236}">
                <a16:creationId xmlns:a16="http://schemas.microsoft.com/office/drawing/2014/main" id="{DB928559-8901-4BFC-9831-96D7C37EB193}"/>
              </a:ext>
            </a:extLst>
          </p:cNvPr>
          <p:cNvPicPr>
            <a:picLocks noChangeAspect="1"/>
          </p:cNvPicPr>
          <p:nvPr/>
        </p:nvPicPr>
        <p:blipFill>
          <a:blip r:embed="rId2"/>
          <a:stretch>
            <a:fillRect/>
          </a:stretch>
        </p:blipFill>
        <p:spPr>
          <a:xfrm>
            <a:off x="88137" y="383815"/>
            <a:ext cx="7334781" cy="3634112"/>
          </a:xfrm>
          <a:prstGeom prst="rect">
            <a:avLst/>
          </a:prstGeom>
        </p:spPr>
      </p:pic>
      <p:graphicFrame>
        <p:nvGraphicFramePr>
          <p:cNvPr id="6" name="Table 5">
            <a:extLst>
              <a:ext uri="{FF2B5EF4-FFF2-40B4-BE49-F238E27FC236}">
                <a16:creationId xmlns:a16="http://schemas.microsoft.com/office/drawing/2014/main" id="{2D1849AD-E085-44A7-9F7C-972DF92BB4AC}"/>
              </a:ext>
            </a:extLst>
          </p:cNvPr>
          <p:cNvGraphicFramePr>
            <a:graphicFrameLocks noGrp="1"/>
          </p:cNvGraphicFramePr>
          <p:nvPr/>
        </p:nvGraphicFramePr>
        <p:xfrm>
          <a:off x="7534209" y="311898"/>
          <a:ext cx="4054650" cy="5029200"/>
        </p:xfrm>
        <a:graphic>
          <a:graphicData uri="http://schemas.openxmlformats.org/drawingml/2006/table">
            <a:tbl>
              <a:tblPr firstRow="1" bandRow="1">
                <a:tableStyleId>{5C22544A-7EE6-4342-B048-85BDC9FD1C3A}</a:tableStyleId>
              </a:tblPr>
              <a:tblGrid>
                <a:gridCol w="729091">
                  <a:extLst>
                    <a:ext uri="{9D8B030D-6E8A-4147-A177-3AD203B41FA5}">
                      <a16:colId xmlns:a16="http://schemas.microsoft.com/office/drawing/2014/main" val="386892050"/>
                    </a:ext>
                  </a:extLst>
                </a:gridCol>
                <a:gridCol w="3325559">
                  <a:extLst>
                    <a:ext uri="{9D8B030D-6E8A-4147-A177-3AD203B41FA5}">
                      <a16:colId xmlns:a16="http://schemas.microsoft.com/office/drawing/2014/main" val="748754792"/>
                    </a:ext>
                  </a:extLst>
                </a:gridCol>
              </a:tblGrid>
              <a:tr h="225590">
                <a:tc>
                  <a:txBody>
                    <a:bodyPr/>
                    <a:lstStyle/>
                    <a:p>
                      <a:pPr rtl="0" fontAlgn="base"/>
                      <a:r>
                        <a:rPr lang="en-US">
                          <a:effectLst/>
                        </a:rPr>
                        <a:t>Year​</a:t>
                      </a:r>
                      <a:endParaRPr lang="en-US" b="1">
                        <a:solidFill>
                          <a:srgbClr val="FFFFFF"/>
                        </a:solidFill>
                        <a:effectLst/>
                      </a:endParaRPr>
                    </a:p>
                  </a:txBody>
                  <a:tcPr/>
                </a:tc>
                <a:tc>
                  <a:txBody>
                    <a:bodyPr/>
                    <a:lstStyle/>
                    <a:p>
                      <a:pPr rtl="0" fontAlgn="base"/>
                      <a:r>
                        <a:rPr lang="en-US">
                          <a:effectLst/>
                        </a:rPr>
                        <a:t>Overview​</a:t>
                      </a:r>
                      <a:endParaRPr lang="en-US" b="1">
                        <a:solidFill>
                          <a:srgbClr val="FFFFFF"/>
                        </a:solidFill>
                        <a:effectLst/>
                      </a:endParaRPr>
                    </a:p>
                  </a:txBody>
                  <a:tcPr/>
                </a:tc>
                <a:extLst>
                  <a:ext uri="{0D108BD9-81ED-4DB2-BD59-A6C34878D82A}">
                    <a16:rowId xmlns:a16="http://schemas.microsoft.com/office/drawing/2014/main" val="3752527735"/>
                  </a:ext>
                </a:extLst>
              </a:tr>
              <a:tr h="225590">
                <a:tc>
                  <a:txBody>
                    <a:bodyPr/>
                    <a:lstStyle/>
                    <a:p>
                      <a:pPr rtl="0" fontAlgn="base"/>
                      <a:r>
                        <a:rPr lang="en-US">
                          <a:effectLst/>
                        </a:rPr>
                        <a:t>Y6</a:t>
                      </a:r>
                    </a:p>
                  </a:txBody>
                  <a:tcPr/>
                </a:tc>
                <a:tc>
                  <a:txBody>
                    <a:bodyPr/>
                    <a:lstStyle/>
                    <a:p>
                      <a:pPr rtl="0" fontAlgn="base"/>
                      <a:r>
                        <a:rPr lang="en-US">
                          <a:effectLst/>
                        </a:rPr>
                        <a:t>SATS stress, academic focus​, smoking, weed, alcohol, drugs because older kids take them (Y10s-11s)</a:t>
                      </a:r>
                    </a:p>
                  </a:txBody>
                  <a:tcPr/>
                </a:tc>
                <a:extLst>
                  <a:ext uri="{0D108BD9-81ED-4DB2-BD59-A6C34878D82A}">
                    <a16:rowId xmlns:a16="http://schemas.microsoft.com/office/drawing/2014/main" val="4054611437"/>
                  </a:ext>
                </a:extLst>
              </a:tr>
              <a:tr h="225590">
                <a:tc>
                  <a:txBody>
                    <a:bodyPr/>
                    <a:lstStyle/>
                    <a:p>
                      <a:pPr rtl="0" fontAlgn="base"/>
                      <a:r>
                        <a:rPr lang="en-US">
                          <a:effectLst/>
                        </a:rPr>
                        <a:t>Y7 ​</a:t>
                      </a:r>
                    </a:p>
                  </a:txBody>
                  <a:tcPr/>
                </a:tc>
                <a:tc>
                  <a:txBody>
                    <a:bodyPr/>
                    <a:lstStyle/>
                    <a:p>
                      <a:pPr rtl="0" fontAlgn="base"/>
                      <a:r>
                        <a:rPr lang="en-US">
                          <a:effectLst/>
                        </a:rPr>
                        <a:t>Unable to cope with teachers shouting, isolation, not taught</a:t>
                      </a:r>
                    </a:p>
                  </a:txBody>
                  <a:tcPr/>
                </a:tc>
                <a:extLst>
                  <a:ext uri="{0D108BD9-81ED-4DB2-BD59-A6C34878D82A}">
                    <a16:rowId xmlns:a16="http://schemas.microsoft.com/office/drawing/2014/main" val="2600292354"/>
                  </a:ext>
                </a:extLst>
              </a:tr>
              <a:tr h="225590">
                <a:tc>
                  <a:txBody>
                    <a:bodyPr/>
                    <a:lstStyle/>
                    <a:p>
                      <a:pPr rtl="0" fontAlgn="base"/>
                      <a:r>
                        <a:rPr lang="en-US">
                          <a:effectLst/>
                        </a:rPr>
                        <a:t>Y8-Y10</a:t>
                      </a:r>
                    </a:p>
                  </a:txBody>
                  <a:tcPr/>
                </a:tc>
                <a:tc>
                  <a:txBody>
                    <a:bodyPr/>
                    <a:lstStyle/>
                    <a:p>
                      <a:pPr rtl="0" fontAlgn="base"/>
                      <a:r>
                        <a:rPr lang="en-US">
                          <a:effectLst/>
                        </a:rPr>
                        <a:t>Frequent isolation, no learning</a:t>
                      </a:r>
                    </a:p>
                  </a:txBody>
                  <a:tcPr/>
                </a:tc>
                <a:extLst>
                  <a:ext uri="{0D108BD9-81ED-4DB2-BD59-A6C34878D82A}">
                    <a16:rowId xmlns:a16="http://schemas.microsoft.com/office/drawing/2014/main" val="653235566"/>
                  </a:ext>
                </a:extLst>
              </a:tr>
              <a:tr h="225590">
                <a:tc>
                  <a:txBody>
                    <a:bodyPr/>
                    <a:lstStyle/>
                    <a:p>
                      <a:pPr rtl="0" fontAlgn="base"/>
                      <a:r>
                        <a:rPr lang="en-US">
                          <a:effectLst/>
                        </a:rPr>
                        <a:t>Y10</a:t>
                      </a:r>
                    </a:p>
                  </a:txBody>
                  <a:tcPr/>
                </a:tc>
                <a:tc>
                  <a:txBody>
                    <a:bodyPr/>
                    <a:lstStyle/>
                    <a:p>
                      <a:pPr rtl="0" fontAlgn="base"/>
                      <a:r>
                        <a:rPr lang="en-US">
                          <a:effectLst/>
                        </a:rPr>
                        <a:t>Accused of having a knife (never found)</a:t>
                      </a:r>
                    </a:p>
                  </a:txBody>
                  <a:tcPr/>
                </a:tc>
                <a:extLst>
                  <a:ext uri="{0D108BD9-81ED-4DB2-BD59-A6C34878D82A}">
                    <a16:rowId xmlns:a16="http://schemas.microsoft.com/office/drawing/2014/main" val="2572759918"/>
                  </a:ext>
                </a:extLst>
              </a:tr>
              <a:tr h="225590">
                <a:tc>
                  <a:txBody>
                    <a:bodyPr/>
                    <a:lstStyle/>
                    <a:p>
                      <a:pPr rtl="0" fontAlgn="base"/>
                      <a:r>
                        <a:rPr lang="en-US">
                          <a:effectLst/>
                        </a:rPr>
                        <a:t>Y10​</a:t>
                      </a:r>
                    </a:p>
                  </a:txBody>
                  <a:tcPr/>
                </a:tc>
                <a:tc>
                  <a:txBody>
                    <a:bodyPr/>
                    <a:lstStyle/>
                    <a:p>
                      <a:pPr rtl="0" fontAlgn="base"/>
                      <a:r>
                        <a:rPr lang="en-US">
                          <a:effectLst/>
                        </a:rPr>
                        <a:t>School 3, 10 points only allowed 6, failed. Banter over a girl and phone in class​</a:t>
                      </a:r>
                    </a:p>
                  </a:txBody>
                  <a:tcPr/>
                </a:tc>
                <a:extLst>
                  <a:ext uri="{0D108BD9-81ED-4DB2-BD59-A6C34878D82A}">
                    <a16:rowId xmlns:a16="http://schemas.microsoft.com/office/drawing/2014/main" val="3505347580"/>
                  </a:ext>
                </a:extLst>
              </a:tr>
              <a:tr h="225590">
                <a:tc>
                  <a:txBody>
                    <a:bodyPr/>
                    <a:lstStyle/>
                    <a:p>
                      <a:pPr rtl="0" fontAlgn="base"/>
                      <a:r>
                        <a:rPr lang="en-US">
                          <a:effectLst/>
                        </a:rPr>
                        <a:t>Y10-11​</a:t>
                      </a:r>
                    </a:p>
                  </a:txBody>
                  <a:tcPr/>
                </a:tc>
                <a:tc>
                  <a:txBody>
                    <a:bodyPr/>
                    <a:lstStyle/>
                    <a:p>
                      <a:pPr rtl="0" fontAlgn="base"/>
                      <a:r>
                        <a:rPr lang="en-US">
                          <a:effectLst/>
                        </a:rPr>
                        <a:t>Drug awareness, AP, engaging​</a:t>
                      </a:r>
                    </a:p>
                  </a:txBody>
                  <a:tcPr/>
                </a:tc>
                <a:extLst>
                  <a:ext uri="{0D108BD9-81ED-4DB2-BD59-A6C34878D82A}">
                    <a16:rowId xmlns:a16="http://schemas.microsoft.com/office/drawing/2014/main" val="62918398"/>
                  </a:ext>
                </a:extLst>
              </a:tr>
            </a:tbl>
          </a:graphicData>
        </a:graphic>
      </p:graphicFrame>
      <p:sp>
        <p:nvSpPr>
          <p:cNvPr id="7" name="TextBox 6">
            <a:extLst>
              <a:ext uri="{FF2B5EF4-FFF2-40B4-BE49-F238E27FC236}">
                <a16:creationId xmlns:a16="http://schemas.microsoft.com/office/drawing/2014/main" id="{ABA65D48-DD7E-4D12-ADF8-EC0AC3E30F53}"/>
              </a:ext>
            </a:extLst>
          </p:cNvPr>
          <p:cNvSpPr txBox="1"/>
          <p:nvPr/>
        </p:nvSpPr>
        <p:spPr>
          <a:xfrm>
            <a:off x="517742" y="4567825"/>
            <a:ext cx="627136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‘Younger people would get involved because the older people were taking it. The younger people would start hanging around with them and then they would take it. That happened to me. I was in Year 7 and I was messing up. So, I was ‘cool’, so I started hanging around with Year 10s and 11s. That was how I got into it and that is how most people get into it’. </a:t>
            </a:r>
            <a:endParaRPr lang="en-US"/>
          </a:p>
        </p:txBody>
      </p:sp>
    </p:spTree>
    <p:extLst>
      <p:ext uri="{BB962C8B-B14F-4D97-AF65-F5344CB8AC3E}">
        <p14:creationId xmlns:p14="http://schemas.microsoft.com/office/powerpoint/2010/main" val="1441993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Picture 2" descr="Timeline&#10;&#10;Description automatically generated">
            <a:extLst>
              <a:ext uri="{FF2B5EF4-FFF2-40B4-BE49-F238E27FC236}">
                <a16:creationId xmlns:a16="http://schemas.microsoft.com/office/drawing/2014/main" id="{05F6BBBE-23F7-47C0-A97E-FC4CEB39234A}"/>
              </a:ext>
            </a:extLst>
          </p:cNvPr>
          <p:cNvPicPr>
            <a:picLocks noChangeAspect="1"/>
          </p:cNvPicPr>
          <p:nvPr/>
        </p:nvPicPr>
        <p:blipFill>
          <a:blip r:embed="rId2"/>
          <a:stretch>
            <a:fillRect/>
          </a:stretch>
        </p:blipFill>
        <p:spPr>
          <a:xfrm>
            <a:off x="67425" y="218528"/>
            <a:ext cx="7712672" cy="2884461"/>
          </a:xfrm>
          <a:prstGeom prst="rect">
            <a:avLst/>
          </a:prstGeom>
        </p:spPr>
      </p:pic>
      <p:pic>
        <p:nvPicPr>
          <p:cNvPr id="4" name="Picture 5" descr="Table&#10;&#10;Description automatically generated">
            <a:extLst>
              <a:ext uri="{FF2B5EF4-FFF2-40B4-BE49-F238E27FC236}">
                <a16:creationId xmlns:a16="http://schemas.microsoft.com/office/drawing/2014/main" id="{FDC4D484-CD48-4F02-9C4B-4A0E30A436B8}"/>
              </a:ext>
            </a:extLst>
          </p:cNvPr>
          <p:cNvPicPr>
            <a:picLocks noChangeAspect="1"/>
          </p:cNvPicPr>
          <p:nvPr/>
        </p:nvPicPr>
        <p:blipFill>
          <a:blip r:embed="rId3"/>
          <a:stretch>
            <a:fillRect/>
          </a:stretch>
        </p:blipFill>
        <p:spPr>
          <a:xfrm>
            <a:off x="70524" y="3193221"/>
            <a:ext cx="4329341" cy="1426992"/>
          </a:xfrm>
          <a:prstGeom prst="rect">
            <a:avLst/>
          </a:prstGeom>
        </p:spPr>
      </p:pic>
      <p:graphicFrame>
        <p:nvGraphicFramePr>
          <p:cNvPr id="6" name="Table 5">
            <a:extLst>
              <a:ext uri="{FF2B5EF4-FFF2-40B4-BE49-F238E27FC236}">
                <a16:creationId xmlns:a16="http://schemas.microsoft.com/office/drawing/2014/main" id="{BA8A038E-3647-4611-8FB9-7F071D64A274}"/>
              </a:ext>
            </a:extLst>
          </p:cNvPr>
          <p:cNvGraphicFramePr>
            <a:graphicFrameLocks noGrp="1"/>
          </p:cNvGraphicFramePr>
          <p:nvPr/>
        </p:nvGraphicFramePr>
        <p:xfrm>
          <a:off x="8016657" y="344465"/>
          <a:ext cx="3645225" cy="4165529"/>
        </p:xfrm>
        <a:graphic>
          <a:graphicData uri="http://schemas.openxmlformats.org/drawingml/2006/table">
            <a:tbl>
              <a:tblPr firstRow="1" bandRow="1">
                <a:tableStyleId>{5C22544A-7EE6-4342-B048-85BDC9FD1C3A}</a:tableStyleId>
              </a:tblPr>
              <a:tblGrid>
                <a:gridCol w="829849">
                  <a:extLst>
                    <a:ext uri="{9D8B030D-6E8A-4147-A177-3AD203B41FA5}">
                      <a16:colId xmlns:a16="http://schemas.microsoft.com/office/drawing/2014/main" val="901068487"/>
                    </a:ext>
                  </a:extLst>
                </a:gridCol>
                <a:gridCol w="2815376">
                  <a:extLst>
                    <a:ext uri="{9D8B030D-6E8A-4147-A177-3AD203B41FA5}">
                      <a16:colId xmlns:a16="http://schemas.microsoft.com/office/drawing/2014/main" val="17453719"/>
                    </a:ext>
                  </a:extLst>
                </a:gridCol>
              </a:tblGrid>
              <a:tr h="313150">
                <a:tc>
                  <a:txBody>
                    <a:bodyPr/>
                    <a:lstStyle/>
                    <a:p>
                      <a:pPr rtl="0" fontAlgn="base"/>
                      <a:r>
                        <a:rPr lang="en-US">
                          <a:effectLst/>
                        </a:rPr>
                        <a:t>Year​</a:t>
                      </a:r>
                      <a:endParaRPr lang="en-US" b="1">
                        <a:solidFill>
                          <a:srgbClr val="FFFFFF"/>
                        </a:solidFill>
                        <a:effectLst/>
                      </a:endParaRPr>
                    </a:p>
                  </a:txBody>
                  <a:tcPr/>
                </a:tc>
                <a:tc>
                  <a:txBody>
                    <a:bodyPr/>
                    <a:lstStyle/>
                    <a:p>
                      <a:pPr rtl="0" fontAlgn="base"/>
                      <a:r>
                        <a:rPr lang="en-US">
                          <a:effectLst/>
                        </a:rPr>
                        <a:t>Overview​</a:t>
                      </a:r>
                      <a:endParaRPr lang="en-US" b="1">
                        <a:solidFill>
                          <a:srgbClr val="FFFFFF"/>
                        </a:solidFill>
                        <a:effectLst/>
                      </a:endParaRPr>
                    </a:p>
                  </a:txBody>
                  <a:tcPr/>
                </a:tc>
                <a:extLst>
                  <a:ext uri="{0D108BD9-81ED-4DB2-BD59-A6C34878D82A}">
                    <a16:rowId xmlns:a16="http://schemas.microsoft.com/office/drawing/2014/main" val="3184551208"/>
                  </a:ext>
                </a:extLst>
              </a:tr>
              <a:tr h="548013">
                <a:tc>
                  <a:txBody>
                    <a:bodyPr/>
                    <a:lstStyle/>
                    <a:p>
                      <a:pPr rtl="0" fontAlgn="base"/>
                      <a:r>
                        <a:rPr lang="en-US">
                          <a:effectLst/>
                        </a:rPr>
                        <a:t>Y-5-6</a:t>
                      </a:r>
                    </a:p>
                  </a:txBody>
                  <a:tcPr/>
                </a:tc>
                <a:tc>
                  <a:txBody>
                    <a:bodyPr/>
                    <a:lstStyle/>
                    <a:p>
                      <a:pPr rtl="0" fontAlgn="base"/>
                      <a:r>
                        <a:rPr lang="en-US">
                          <a:effectLst/>
                        </a:rPr>
                        <a:t>Taken out of class, unable to read, SATS stress</a:t>
                      </a:r>
                    </a:p>
                  </a:txBody>
                  <a:tcPr/>
                </a:tc>
                <a:extLst>
                  <a:ext uri="{0D108BD9-81ED-4DB2-BD59-A6C34878D82A}">
                    <a16:rowId xmlns:a16="http://schemas.microsoft.com/office/drawing/2014/main" val="1681064092"/>
                  </a:ext>
                </a:extLst>
              </a:tr>
              <a:tr h="548013">
                <a:tc>
                  <a:txBody>
                    <a:bodyPr/>
                    <a:lstStyle/>
                    <a:p>
                      <a:pPr rtl="0" fontAlgn="base"/>
                      <a:r>
                        <a:rPr lang="en-US">
                          <a:effectLst/>
                        </a:rPr>
                        <a:t>Y7- 11</a:t>
                      </a:r>
                    </a:p>
                  </a:txBody>
                  <a:tcPr/>
                </a:tc>
                <a:tc>
                  <a:txBody>
                    <a:bodyPr/>
                    <a:lstStyle/>
                    <a:p>
                      <a:pPr rtl="0" fontAlgn="base"/>
                      <a:r>
                        <a:rPr lang="en-US">
                          <a:effectLst/>
                        </a:rPr>
                        <a:t>Unable to access curriculum, unidentified SEN</a:t>
                      </a:r>
                    </a:p>
                  </a:txBody>
                  <a:tcPr/>
                </a:tc>
                <a:extLst>
                  <a:ext uri="{0D108BD9-81ED-4DB2-BD59-A6C34878D82A}">
                    <a16:rowId xmlns:a16="http://schemas.microsoft.com/office/drawing/2014/main" val="3270003994"/>
                  </a:ext>
                </a:extLst>
              </a:tr>
              <a:tr h="548013">
                <a:tc>
                  <a:txBody>
                    <a:bodyPr/>
                    <a:lstStyle/>
                    <a:p>
                      <a:pPr rtl="0" fontAlgn="base"/>
                      <a:r>
                        <a:rPr lang="en-US">
                          <a:effectLst/>
                        </a:rPr>
                        <a:t>Y7-10</a:t>
                      </a:r>
                    </a:p>
                  </a:txBody>
                  <a:tcPr/>
                </a:tc>
                <a:tc>
                  <a:txBody>
                    <a:bodyPr/>
                    <a:lstStyle/>
                    <a:p>
                      <a:pPr rtl="0" fontAlgn="base"/>
                      <a:r>
                        <a:rPr lang="en-US">
                          <a:effectLst/>
                        </a:rPr>
                        <a:t>Frequently in isolation</a:t>
                      </a:r>
                    </a:p>
                  </a:txBody>
                  <a:tcPr/>
                </a:tc>
                <a:extLst>
                  <a:ext uri="{0D108BD9-81ED-4DB2-BD59-A6C34878D82A}">
                    <a16:rowId xmlns:a16="http://schemas.microsoft.com/office/drawing/2014/main" val="1191677824"/>
                  </a:ext>
                </a:extLst>
              </a:tr>
              <a:tr h="782876">
                <a:tc>
                  <a:txBody>
                    <a:bodyPr/>
                    <a:lstStyle/>
                    <a:p>
                      <a:pPr lvl="0" rtl="0">
                        <a:buNone/>
                      </a:pPr>
                      <a:r>
                        <a:rPr lang="en-US" dirty="0">
                          <a:effectLst/>
                        </a:rPr>
                        <a:t>Y9</a:t>
                      </a:r>
                    </a:p>
                  </a:txBody>
                  <a:tcPr/>
                </a:tc>
                <a:tc>
                  <a:txBody>
                    <a:bodyPr/>
                    <a:lstStyle/>
                    <a:p>
                      <a:pPr lvl="0" rtl="0">
                        <a:buNone/>
                      </a:pPr>
                      <a:r>
                        <a:rPr lang="en-US">
                          <a:effectLst/>
                        </a:rPr>
                        <a:t>Support for behaviour</a:t>
                      </a:r>
                      <a:endParaRPr lang="en-US" err="1">
                        <a:effectLst/>
                      </a:endParaRPr>
                    </a:p>
                  </a:txBody>
                  <a:tcPr/>
                </a:tc>
                <a:extLst>
                  <a:ext uri="{0D108BD9-81ED-4DB2-BD59-A6C34878D82A}">
                    <a16:rowId xmlns:a16="http://schemas.microsoft.com/office/drawing/2014/main" val="836639474"/>
                  </a:ext>
                </a:extLst>
              </a:tr>
              <a:tr h="548013">
                <a:tc>
                  <a:txBody>
                    <a:bodyPr/>
                    <a:lstStyle/>
                    <a:p>
                      <a:pPr rtl="0" fontAlgn="base"/>
                      <a:r>
                        <a:rPr lang="en-US">
                          <a:effectLst/>
                        </a:rPr>
                        <a:t>Y11</a:t>
                      </a:r>
                    </a:p>
                  </a:txBody>
                  <a:tcPr/>
                </a:tc>
                <a:tc>
                  <a:txBody>
                    <a:bodyPr/>
                    <a:lstStyle/>
                    <a:p>
                      <a:pPr rtl="0" fontAlgn="base"/>
                      <a:r>
                        <a:rPr lang="en-US" dirty="0">
                          <a:effectLst/>
                        </a:rPr>
                        <a:t>Becoming a father, came of drugs, focused on exam success, engaging in AP</a:t>
                      </a:r>
                    </a:p>
                  </a:txBody>
                  <a:tcPr/>
                </a:tc>
                <a:extLst>
                  <a:ext uri="{0D108BD9-81ED-4DB2-BD59-A6C34878D82A}">
                    <a16:rowId xmlns:a16="http://schemas.microsoft.com/office/drawing/2014/main" val="3137967839"/>
                  </a:ext>
                </a:extLst>
              </a:tr>
            </a:tbl>
          </a:graphicData>
        </a:graphic>
      </p:graphicFrame>
      <p:sp>
        <p:nvSpPr>
          <p:cNvPr id="7" name="TextBox 6">
            <a:extLst>
              <a:ext uri="{FF2B5EF4-FFF2-40B4-BE49-F238E27FC236}">
                <a16:creationId xmlns:a16="http://schemas.microsoft.com/office/drawing/2014/main" id="{446AC68F-7CF5-442F-9D5C-8308B41CE278}"/>
              </a:ext>
            </a:extLst>
          </p:cNvPr>
          <p:cNvSpPr txBox="1"/>
          <p:nvPr/>
        </p:nvSpPr>
        <p:spPr>
          <a:xfrm>
            <a:off x="68893" y="4891414"/>
            <a:ext cx="675152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ea typeface="+mn-lt"/>
                <a:cs typeface="+mn-lt"/>
              </a:rPr>
              <a:t> I got took out class to do my work. Because I couldn’t read (y6).</a:t>
            </a:r>
            <a:endParaRPr lang="en-US">
              <a:ea typeface="+mn-lt"/>
              <a:cs typeface="+mn-lt"/>
            </a:endParaRPr>
          </a:p>
          <a:p>
            <a:endParaRPr lang="en-GB">
              <a:cs typeface="Calibri"/>
            </a:endParaRPr>
          </a:p>
          <a:p>
            <a:r>
              <a:rPr lang="en-GB">
                <a:ea typeface="+mn-lt"/>
                <a:cs typeface="+mn-lt"/>
              </a:rPr>
              <a:t>They got this lass in to help with my behaviour. Why give me that in Year 9? Or Year 8? When I needed it in Year 7. </a:t>
            </a:r>
            <a:endParaRPr lang="en-GB"/>
          </a:p>
        </p:txBody>
      </p:sp>
    </p:spTree>
    <p:extLst>
      <p:ext uri="{BB962C8B-B14F-4D97-AF65-F5344CB8AC3E}">
        <p14:creationId xmlns:p14="http://schemas.microsoft.com/office/powerpoint/2010/main" val="1099860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FCD2-A043-4107-9BE0-73C1D62B0F41}"/>
              </a:ext>
            </a:extLst>
          </p:cNvPr>
          <p:cNvSpPr>
            <a:spLocks noGrp="1"/>
          </p:cNvSpPr>
          <p:nvPr>
            <p:ph type="title"/>
          </p:nvPr>
        </p:nvSpPr>
        <p:spPr>
          <a:xfrm>
            <a:off x="591181" y="493133"/>
            <a:ext cx="9367203" cy="1188720"/>
          </a:xfrm>
        </p:spPr>
        <p:txBody>
          <a:bodyPr>
            <a:normAutofit/>
          </a:bodyPr>
          <a:lstStyle/>
          <a:p>
            <a:r>
              <a:rPr lang="en-US" dirty="0">
                <a:cs typeface="Calibri Light"/>
              </a:rPr>
              <a:t>Drivers for drug use</a:t>
            </a:r>
            <a:endParaRPr lang="en-US" baseline="30000" dirty="0"/>
          </a:p>
        </p:txBody>
      </p:sp>
      <p:sp>
        <p:nvSpPr>
          <p:cNvPr id="3" name="Content Placeholder 2">
            <a:extLst>
              <a:ext uri="{FF2B5EF4-FFF2-40B4-BE49-F238E27FC236}">
                <a16:creationId xmlns:a16="http://schemas.microsoft.com/office/drawing/2014/main" id="{F7B0F8AD-3611-47CD-BED4-A029A19F8DAD}"/>
              </a:ext>
            </a:extLst>
          </p:cNvPr>
          <p:cNvSpPr>
            <a:spLocks noGrp="1"/>
          </p:cNvSpPr>
          <p:nvPr>
            <p:ph idx="1"/>
          </p:nvPr>
        </p:nvSpPr>
        <p:spPr>
          <a:xfrm>
            <a:off x="378745" y="2148562"/>
            <a:ext cx="9367204" cy="4041648"/>
          </a:xfrm>
        </p:spPr>
        <p:txBody>
          <a:bodyPr vert="horz" lIns="91440" tIns="45720" rIns="91440" bIns="45720" rtlCol="0" anchor="t">
            <a:normAutofit/>
          </a:bodyPr>
          <a:lstStyle/>
          <a:p>
            <a:r>
              <a:rPr lang="en-US" sz="2400" dirty="0">
                <a:ea typeface="+mn-lt"/>
                <a:cs typeface="+mn-lt"/>
              </a:rPr>
              <a:t>Children are consuming drugs mainly to aid concentration in school, to self-medicate to reduce sanctions imposed on them by teachers</a:t>
            </a:r>
            <a:r>
              <a:rPr lang="en-US" sz="2400" baseline="30000" dirty="0">
                <a:ea typeface="+mn-lt"/>
                <a:cs typeface="+mn-lt"/>
              </a:rPr>
              <a:t> </a:t>
            </a:r>
            <a:r>
              <a:rPr lang="en-US" sz="2400" dirty="0">
                <a:ea typeface="+mn-lt"/>
                <a:cs typeface="+mn-lt"/>
              </a:rPr>
              <a:t>and to relax</a:t>
            </a:r>
          </a:p>
          <a:p>
            <a:r>
              <a:rPr lang="en-US" sz="2400" dirty="0">
                <a:ea typeface="+mn-lt"/>
                <a:cs typeface="+mn-lt"/>
              </a:rPr>
              <a:t>School curriculum pressures, too much focus on attainment at the cost of mental health</a:t>
            </a:r>
          </a:p>
          <a:p>
            <a:r>
              <a:rPr lang="en-US" sz="2400" dirty="0">
                <a:ea typeface="+mn-lt"/>
                <a:cs typeface="+mn-lt"/>
              </a:rPr>
              <a:t>Lack of both early and prompt identification and support for children with SEND/SEMH from schools and complex referral processes</a:t>
            </a:r>
          </a:p>
          <a:p>
            <a:r>
              <a:rPr lang="en-US" sz="2400" dirty="0">
                <a:ea typeface="+mn-lt"/>
                <a:cs typeface="+mn-lt"/>
              </a:rPr>
              <a:t>Further research needed on school exclusion and drug use</a:t>
            </a:r>
            <a:endParaRPr lang="en-US" sz="2400" dirty="0"/>
          </a:p>
        </p:txBody>
      </p:sp>
      <p:pic>
        <p:nvPicPr>
          <p:cNvPr id="4" name="Picture 4" descr="Graphical user interface, text, website&#10;&#10;Description automatically generated">
            <a:extLst>
              <a:ext uri="{FF2B5EF4-FFF2-40B4-BE49-F238E27FC236}">
                <a16:creationId xmlns:a16="http://schemas.microsoft.com/office/drawing/2014/main" id="{868471F2-AC1E-463F-93F2-460A92BF9286}"/>
              </a:ext>
            </a:extLst>
          </p:cNvPr>
          <p:cNvPicPr>
            <a:picLocks noChangeAspect="1"/>
          </p:cNvPicPr>
          <p:nvPr/>
        </p:nvPicPr>
        <p:blipFill>
          <a:blip r:embed="rId2"/>
          <a:stretch>
            <a:fillRect/>
          </a:stretch>
        </p:blipFill>
        <p:spPr>
          <a:xfrm>
            <a:off x="10813256" y="111918"/>
            <a:ext cx="1304925" cy="657225"/>
          </a:xfrm>
          <a:prstGeom prst="rect">
            <a:avLst/>
          </a:prstGeom>
        </p:spPr>
      </p:pic>
    </p:spTree>
    <p:extLst>
      <p:ext uri="{BB962C8B-B14F-4D97-AF65-F5344CB8AC3E}">
        <p14:creationId xmlns:p14="http://schemas.microsoft.com/office/powerpoint/2010/main" val="1811282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253084-218B-4F4D-A9D3-48BA752AFD3C}"/>
              </a:ext>
            </a:extLst>
          </p:cNvPr>
          <p:cNvSpPr txBox="1"/>
          <p:nvPr/>
        </p:nvSpPr>
        <p:spPr>
          <a:xfrm>
            <a:off x="187037" y="39832"/>
            <a:ext cx="11739993" cy="64633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dirty="0">
                <a:cs typeface="Calibri"/>
              </a:rPr>
              <a:t>Access at sure.sunderland.ac.uk - Search Martin-Denham</a:t>
            </a:r>
          </a:p>
          <a:p>
            <a:pPr marL="285750" indent="-285750">
              <a:buFont typeface="Arial"/>
              <a:buChar char="•"/>
            </a:pPr>
            <a:endParaRPr lang="en-GB" sz="1100" dirty="0">
              <a:cs typeface="Calibri"/>
            </a:endParaRPr>
          </a:p>
          <a:p>
            <a:pPr marL="285750" indent="-285750">
              <a:buFont typeface="Arial"/>
              <a:buChar char="•"/>
            </a:pPr>
            <a:endParaRPr lang="en-GB" sz="1100" dirty="0"/>
          </a:p>
          <a:p>
            <a:pPr marL="285750" indent="-285750">
              <a:buFont typeface="Arial"/>
              <a:buChar char="•"/>
            </a:pPr>
            <a:r>
              <a:rPr lang="en-GB" sz="1100" dirty="0"/>
              <a:t>Martin-Denham, S. (2015) </a:t>
            </a:r>
            <a:r>
              <a:rPr lang="en-GB" sz="1100" i="1" dirty="0"/>
              <a:t>Teaching Children and Young People with Special Educational Needs and Disabilities 0-25 years. </a:t>
            </a:r>
            <a:r>
              <a:rPr lang="en-GB" sz="1100" dirty="0"/>
              <a:t>London: SAGE Publications, Ltd.</a:t>
            </a:r>
            <a:endParaRPr lang="en-US" sz="1100" dirty="0">
              <a:cs typeface="Calibri"/>
            </a:endParaRPr>
          </a:p>
          <a:p>
            <a:pPr marL="285750" indent="-285750">
              <a:buFont typeface="Arial"/>
              <a:buChar char="•"/>
            </a:pPr>
            <a:r>
              <a:rPr lang="en-GB" sz="1100" dirty="0"/>
              <a:t>Martin-Denham, S., Saddler, H. and Donoghue, J. (2017)</a:t>
            </a:r>
            <a:r>
              <a:rPr lang="en-GB" sz="1100" i="1" dirty="0"/>
              <a:t> The prevalence of Special Educational Needs and Disabilities (SEND) identified in young people, aged 3-16, across the City of Sunderland: School of Education.</a:t>
            </a:r>
            <a:r>
              <a:rPr lang="en-GB" sz="1100" dirty="0"/>
              <a:t> Sunderland: University of Sunderland.</a:t>
            </a:r>
            <a:endParaRPr lang="en-US" sz="1100" dirty="0">
              <a:cs typeface="Calibri"/>
            </a:endParaRPr>
          </a:p>
          <a:p>
            <a:pPr marL="285750" indent="-285750">
              <a:buFont typeface="Arial"/>
              <a:buChar char="•"/>
            </a:pPr>
            <a:r>
              <a:rPr lang="en-GB" sz="1100" dirty="0"/>
              <a:t>Martin-Denham, S. and Watts, S. (2019) </a:t>
            </a:r>
            <a:r>
              <a:rPr lang="en-GB" sz="1100" i="1" dirty="0"/>
              <a:t>SENCO Handbook: Leading Provision and Practice</a:t>
            </a:r>
            <a:r>
              <a:rPr lang="en-GB" sz="1100" dirty="0"/>
              <a:t>. London: SAGE Publications, Ltd.</a:t>
            </a:r>
            <a:endParaRPr lang="en-US" sz="1100" dirty="0">
              <a:cs typeface="Calibri"/>
            </a:endParaRPr>
          </a:p>
          <a:p>
            <a:pPr marL="285750" indent="-285750">
              <a:buFont typeface="Arial"/>
              <a:buChar char="•"/>
            </a:pPr>
            <a:r>
              <a:rPr lang="en-GB" sz="1100" dirty="0"/>
              <a:t>Martin-Denham, S. and Donaghue, J. (2020a)</a:t>
            </a:r>
            <a:r>
              <a:rPr lang="en-GB" sz="1100" i="1" dirty="0"/>
              <a:t> What is the prevalence of primary and secondary types of Special Educational Needs (SEN) in the City of Sunderland? A national comparative analysis of school census data.</a:t>
            </a:r>
            <a:r>
              <a:rPr lang="en-GB" sz="1100" dirty="0"/>
              <a:t> Sunderland: University of Sunderland.</a:t>
            </a:r>
            <a:endParaRPr lang="en-US" sz="1100" dirty="0">
              <a:cs typeface="Calibri"/>
            </a:endParaRPr>
          </a:p>
          <a:p>
            <a:pPr marL="285750" indent="-285750">
              <a:buFont typeface="Arial"/>
              <a:buChar char="•"/>
            </a:pPr>
            <a:r>
              <a:rPr lang="en-GB" sz="1100" dirty="0"/>
              <a:t>Martin-Denham, S. and Donaghue, J. (2020b) </a:t>
            </a:r>
            <a:r>
              <a:rPr lang="en-GB" sz="1100" i="1" dirty="0"/>
              <a:t>A review of school census data on fixed-term and permanent school exclusions in the City of Sunderland. </a:t>
            </a:r>
            <a:r>
              <a:rPr lang="en-GB" sz="1100" dirty="0"/>
              <a:t>Sunderland: University of Sunderland.</a:t>
            </a:r>
            <a:endParaRPr lang="en-US" sz="1100" dirty="0">
              <a:cs typeface="Calibri"/>
            </a:endParaRPr>
          </a:p>
          <a:p>
            <a:pPr marL="285750" indent="-285750">
              <a:buFont typeface="Arial"/>
              <a:buChar char="•"/>
            </a:pPr>
            <a:r>
              <a:rPr lang="en-GB" sz="1100" dirty="0"/>
              <a:t>Martin-Denham, S. (2020a) </a:t>
            </a:r>
            <a:r>
              <a:rPr lang="en-GB" sz="1100" i="1" dirty="0"/>
              <a:t>The enablers and barriers to mainstream schooling: The voices of children excluded from school, their caregivers, and professionals.</a:t>
            </a:r>
            <a:r>
              <a:rPr lang="en-GB" sz="1100" dirty="0"/>
              <a:t> Sunderland: University of Sunderland.</a:t>
            </a:r>
            <a:endParaRPr lang="en-US" sz="1100" dirty="0">
              <a:cs typeface="Calibri"/>
            </a:endParaRPr>
          </a:p>
          <a:p>
            <a:pPr marL="285750" indent="-285750">
              <a:buFont typeface="Arial"/>
              <a:buChar char="•"/>
            </a:pPr>
            <a:r>
              <a:rPr lang="en-GB" sz="1100" dirty="0"/>
              <a:t>Martin-Denham. S. (2020b) </a:t>
            </a:r>
            <a:r>
              <a:rPr lang="en-GB" sz="1100" i="1" dirty="0"/>
              <a:t>The enablers and barriers to successful managed moves: The voice of children, caregivers, and professionals.</a:t>
            </a:r>
            <a:r>
              <a:rPr lang="en-GB" sz="1100" dirty="0"/>
              <a:t> Sunderland: University of Sunderland.</a:t>
            </a:r>
            <a:endParaRPr lang="en-US" sz="1100" dirty="0">
              <a:cs typeface="Calibri"/>
            </a:endParaRPr>
          </a:p>
          <a:p>
            <a:pPr marL="285750" indent="-285750">
              <a:buFont typeface="Arial"/>
              <a:buChar char="•"/>
            </a:pPr>
            <a:r>
              <a:rPr lang="en-GB" sz="1100" dirty="0"/>
              <a:t>Martin-Denham, S. (2020c) </a:t>
            </a:r>
            <a:r>
              <a:rPr lang="en-GB" sz="1100" i="1" dirty="0"/>
              <a:t>A review of school exclusion on the mental health, well-being of children and young people in the City of Sunderland.</a:t>
            </a:r>
            <a:r>
              <a:rPr lang="en-GB" sz="1100" dirty="0"/>
              <a:t> Sunderland: University of Sunderland.</a:t>
            </a:r>
            <a:endParaRPr lang="en-US" sz="1100" dirty="0">
              <a:cs typeface="Calibri"/>
            </a:endParaRPr>
          </a:p>
          <a:p>
            <a:pPr marL="285750" indent="-285750">
              <a:buFont typeface="Arial"/>
              <a:buChar char="•"/>
            </a:pPr>
            <a:r>
              <a:rPr lang="en-GB" sz="1100" dirty="0"/>
              <a:t>Martin-Denham, S. and Donaghue, J. (2020c) </a:t>
            </a:r>
            <a:r>
              <a:rPr lang="en-GB" sz="1100" i="1" dirty="0"/>
              <a:t>Excluded for no real reason: What is the extent of the use of the category ‘other’ in school census returns in England?</a:t>
            </a:r>
            <a:r>
              <a:rPr lang="en-GB" sz="1100" dirty="0"/>
              <a:t> A Policy Brief. Sunderland: University of Sunderland.</a:t>
            </a:r>
            <a:endParaRPr lang="en-US" sz="1100" dirty="0">
              <a:cs typeface="Calibri"/>
            </a:endParaRPr>
          </a:p>
          <a:p>
            <a:pPr marL="285750" indent="-285750">
              <a:buFont typeface="Arial"/>
              <a:buChar char="•"/>
            </a:pPr>
            <a:r>
              <a:rPr lang="en-GB" sz="1100" dirty="0"/>
              <a:t>Martin-Denham, S. and Donaghue, J. (2020d) </a:t>
            </a:r>
            <a:r>
              <a:rPr lang="en-GB" sz="1100" i="1" dirty="0"/>
              <a:t>Out of sight, out of mind? Managed moves in England.</a:t>
            </a:r>
            <a:r>
              <a:rPr lang="en-GB" sz="1100" dirty="0"/>
              <a:t> Sunderland: University of Sunderland.</a:t>
            </a:r>
            <a:endParaRPr lang="en-US" sz="1100" dirty="0">
              <a:cs typeface="Calibri"/>
            </a:endParaRPr>
          </a:p>
          <a:p>
            <a:pPr marL="285750" indent="-285750">
              <a:buFont typeface="Arial"/>
              <a:buChar char="•"/>
            </a:pPr>
            <a:r>
              <a:rPr lang="en-GB" sz="1100" dirty="0"/>
              <a:t>Martin-Denham, S. and Donaghue, J. (2020e) 'The impact and measure of adverse childhood experiences: reflections of undergraduates and graduates in England ACEs', </a:t>
            </a:r>
            <a:r>
              <a:rPr lang="en-GB" sz="1100" i="1" dirty="0"/>
              <a:t>Journal of Public Health </a:t>
            </a:r>
            <a:r>
              <a:rPr lang="en-GB" sz="1100" dirty="0"/>
              <a:t>(</a:t>
            </a:r>
            <a:r>
              <a:rPr lang="en-GB" sz="1100" dirty="0" err="1"/>
              <a:t>Berl</a:t>
            </a:r>
            <a:r>
              <a:rPr lang="en-GB" sz="1100" dirty="0"/>
              <a:t>), pp. 1-12. doi:10.1007/s10389-020-01359-z.</a:t>
            </a:r>
            <a:endParaRPr lang="en-US" sz="1100" dirty="0">
              <a:cs typeface="Calibri"/>
            </a:endParaRPr>
          </a:p>
          <a:p>
            <a:pPr marL="285750" indent="-285750">
              <a:buFont typeface="Arial"/>
              <a:buChar char="•"/>
            </a:pPr>
            <a:r>
              <a:rPr lang="en-GB" sz="1100" dirty="0"/>
              <a:t>Martin-Denham, S. (2020d) 'Riding the rollercoaster of school exclusion coupled with drug misuse: the lived experience of caregivers',</a:t>
            </a:r>
            <a:r>
              <a:rPr lang="en-GB" sz="1100" i="1" dirty="0"/>
              <a:t> Emotional and Behavioural Difficulties</a:t>
            </a:r>
            <a:r>
              <a:rPr lang="en-GB" sz="1100" dirty="0"/>
              <a:t>, 25(3-4), 244-263. </a:t>
            </a:r>
            <a:br>
              <a:rPr lang="en-GB" sz="1100" dirty="0"/>
            </a:br>
            <a:r>
              <a:rPr lang="en-GB" sz="1100" dirty="0"/>
              <a:t>10.1080/13632752.2020.1848985.</a:t>
            </a:r>
            <a:endParaRPr lang="en-US" sz="1100" dirty="0">
              <a:cs typeface="Calibri"/>
            </a:endParaRPr>
          </a:p>
          <a:p>
            <a:pPr marL="285750" indent="-285750">
              <a:buFont typeface="Arial"/>
              <a:buChar char="•"/>
            </a:pPr>
            <a:r>
              <a:rPr lang="en-GB" sz="1100" dirty="0"/>
              <a:t>Martin-Denham, S. (2021a) </a:t>
            </a:r>
            <a:r>
              <a:rPr lang="en-GB" sz="1100" i="1" dirty="0"/>
              <a:t>Alternative approaches to school exclusion: Perspectives of headteachers in England.</a:t>
            </a:r>
            <a:r>
              <a:rPr lang="en-GB" sz="1100" dirty="0"/>
              <a:t> Sunderland: University of Sunderland.</a:t>
            </a:r>
            <a:endParaRPr lang="en-US" sz="1100" dirty="0">
              <a:cs typeface="Calibri"/>
            </a:endParaRPr>
          </a:p>
          <a:p>
            <a:pPr marL="285750" indent="-285750">
              <a:buFont typeface="Arial"/>
              <a:buChar char="•"/>
            </a:pPr>
            <a:r>
              <a:rPr lang="en-GB" sz="1100" dirty="0"/>
              <a:t>Martin-Denham, S. (2021b) </a:t>
            </a:r>
            <a:r>
              <a:rPr lang="en-GB" sz="1100" i="1" dirty="0"/>
              <a:t>The benefits of school exclusion: Research with headteachers in England</a:t>
            </a:r>
            <a:r>
              <a:rPr lang="en-GB" sz="1100" dirty="0"/>
              <a:t>. Sunderland: University of Sunderland.</a:t>
            </a:r>
            <a:endParaRPr lang="en-US" sz="1100" dirty="0">
              <a:cs typeface="Calibri"/>
            </a:endParaRPr>
          </a:p>
          <a:p>
            <a:pPr marL="285750" indent="-285750">
              <a:buFont typeface="Arial"/>
              <a:buChar char="•"/>
            </a:pPr>
            <a:r>
              <a:rPr lang="en-US" sz="1100" dirty="0"/>
              <a:t>Martin-Denham, S. and Scott, N. (2021) </a:t>
            </a:r>
            <a:r>
              <a:rPr lang="en-US" sz="1100" i="1" dirty="0"/>
              <a:t>A research review of the impact of ‘how to argue better’ and domestic violence advocates</a:t>
            </a:r>
            <a:r>
              <a:rPr lang="en-US" sz="1100" dirty="0"/>
              <a:t>. Sunderland: University of Sunderland.</a:t>
            </a:r>
            <a:endParaRPr lang="en-US" sz="1100" dirty="0">
              <a:cs typeface="Calibri"/>
            </a:endParaRPr>
          </a:p>
          <a:p>
            <a:pPr marL="285750" indent="-285750">
              <a:buFont typeface="Arial"/>
              <a:buChar char="•"/>
            </a:pPr>
            <a:r>
              <a:rPr lang="en-GB" sz="1100" dirty="0"/>
              <a:t>Martin-Denham, S. (2021c)</a:t>
            </a:r>
            <a:r>
              <a:rPr lang="en-GB" sz="1100" i="1" dirty="0"/>
              <a:t> ‘Walking on eggshells’: An interpretative phenomenological analysis of service-users' perspectives of domestic abuse support services</a:t>
            </a:r>
            <a:r>
              <a:rPr lang="en-GB" sz="1100" dirty="0"/>
              <a:t>. Sunderland: University of Sunderland.</a:t>
            </a:r>
            <a:endParaRPr lang="en-US" sz="1100" dirty="0">
              <a:cs typeface="Calibri"/>
            </a:endParaRPr>
          </a:p>
          <a:p>
            <a:pPr marL="285750" indent="-285750">
              <a:buFont typeface="Arial"/>
              <a:buChar char="•"/>
            </a:pPr>
            <a:r>
              <a:rPr lang="en-GB" sz="1100" dirty="0"/>
              <a:t>Martin-Denham, S. (2021d) </a:t>
            </a:r>
            <a:r>
              <a:rPr lang="en-GB" sz="1100" i="1" dirty="0"/>
              <a:t>Family Group Conferencing: A local area research evaluation.</a:t>
            </a:r>
            <a:r>
              <a:rPr lang="en-GB" sz="1100" dirty="0"/>
              <a:t> Sunderland: University of Sunderland.</a:t>
            </a:r>
            <a:endParaRPr lang="en-US" sz="1100" dirty="0">
              <a:cs typeface="Calibri"/>
            </a:endParaRPr>
          </a:p>
          <a:p>
            <a:pPr marL="285750" indent="-285750">
              <a:buFont typeface="Arial"/>
              <a:buChar char="•"/>
            </a:pPr>
            <a:r>
              <a:rPr lang="en-US" sz="1100" dirty="0"/>
              <a:t>Martin-Denham, S. (2021e) 'Defining, identifying, and </a:t>
            </a:r>
            <a:r>
              <a:rPr lang="en-US" sz="1100" dirty="0" err="1"/>
              <a:t>recognising</a:t>
            </a:r>
            <a:r>
              <a:rPr lang="en-US" sz="1100" dirty="0"/>
              <a:t> underlying causes of social, emotional, and mental health difficulties: Thematic analysis of interviews with headteachers in England. </a:t>
            </a:r>
            <a:r>
              <a:rPr lang="en-US" sz="1100" i="1" dirty="0"/>
              <a:t>Emotional and </a:t>
            </a:r>
            <a:r>
              <a:rPr lang="en-US" sz="1100" i="1" dirty="0" err="1"/>
              <a:t>Behavioural</a:t>
            </a:r>
            <a:r>
              <a:rPr lang="en-US" sz="1100" i="1" dirty="0"/>
              <a:t> Difficulties', </a:t>
            </a:r>
            <a:r>
              <a:rPr lang="en-US" sz="1100" dirty="0"/>
              <a:t>pp. 1-19. DOI.org/10.1080/13632752.2021.1930909.</a:t>
            </a:r>
            <a:endParaRPr lang="en-US" sz="1100" dirty="0">
              <a:cs typeface="Calibri"/>
            </a:endParaRPr>
          </a:p>
          <a:p>
            <a:pPr marL="285750" indent="-285750">
              <a:buFont typeface="Arial"/>
              <a:buChar char="•"/>
            </a:pPr>
            <a:r>
              <a:rPr lang="en-GB" sz="1100" dirty="0"/>
              <a:t>Martin-Denham, S. (2021f) 'School exclusion, substance misuse and use of weapons: An interpretative phenomenological analysis of interviews with children', </a:t>
            </a:r>
            <a:r>
              <a:rPr lang="en-GB" sz="1100" i="1" dirty="0"/>
              <a:t>Support for Learning</a:t>
            </a:r>
            <a:r>
              <a:rPr lang="en-GB" sz="1100" dirty="0"/>
              <a:t>, 36(4). doi:10.1111/1467-9604.12379.</a:t>
            </a:r>
            <a:endParaRPr lang="en-US" sz="1100" dirty="0">
              <a:cs typeface="Calibri"/>
            </a:endParaRPr>
          </a:p>
          <a:p>
            <a:pPr marL="285750" indent="-285750">
              <a:buFont typeface="Arial"/>
              <a:buChar char="•"/>
            </a:pPr>
            <a:r>
              <a:rPr lang="en-GB" sz="1100" dirty="0"/>
              <a:t>Martin-Denham, S. (2021g) ,The varying alternatives to school exclusion: Interviews with headteachers in England', </a:t>
            </a:r>
            <a:r>
              <a:rPr lang="en-GB" sz="1100" i="1" dirty="0"/>
              <a:t>Emotional and Behavioural Difficulties</a:t>
            </a:r>
            <a:r>
              <a:rPr lang="en-GB" sz="1100" dirty="0"/>
              <a:t> [In production]. Doi.org/10.1080/13632752.2021.1983326.</a:t>
            </a:r>
            <a:endParaRPr lang="en-US" sz="1100" dirty="0">
              <a:cs typeface="Calibri"/>
            </a:endParaRPr>
          </a:p>
          <a:p>
            <a:pPr marL="285750" indent="-285750">
              <a:buFont typeface="Arial"/>
              <a:buChar char="•"/>
            </a:pPr>
            <a:r>
              <a:rPr lang="en-US" sz="1100" dirty="0"/>
              <a:t>Martin-Denham, S. and Scott, N. (2021) </a:t>
            </a:r>
            <a:r>
              <a:rPr lang="en-US" sz="1100" i="1" dirty="0"/>
              <a:t>A research review of the impact of ‘how to argue better’ and domestic violence advocates. </a:t>
            </a:r>
            <a:r>
              <a:rPr lang="en-US" sz="1100" dirty="0"/>
              <a:t>Sunderland: University of Sunderland.</a:t>
            </a:r>
            <a:endParaRPr lang="en-US" sz="1100" dirty="0">
              <a:cs typeface="Calibri"/>
            </a:endParaRPr>
          </a:p>
          <a:p>
            <a:pPr marL="285750" indent="-285750">
              <a:buFont typeface="Arial"/>
              <a:buChar char="•"/>
            </a:pPr>
            <a:r>
              <a:rPr lang="en-US" sz="1100" dirty="0"/>
              <a:t>Martin-Denham, S. and Scott, N. (2021) </a:t>
            </a:r>
            <a:r>
              <a:rPr lang="en-GB" sz="1100" i="1" dirty="0"/>
              <a:t>Caregiver’s perspectives of Children North East: A therapeutic support service for children exposed to domestic abuse</a:t>
            </a:r>
            <a:r>
              <a:rPr lang="en-GB" sz="1100" dirty="0"/>
              <a:t>.</a:t>
            </a:r>
            <a:r>
              <a:rPr lang="en-US" sz="1100" dirty="0"/>
              <a:t> Sunderland: University of Sunderland.</a:t>
            </a:r>
            <a:endParaRPr lang="en-US" sz="1100" dirty="0">
              <a:cs typeface="Calibri"/>
            </a:endParaRPr>
          </a:p>
          <a:p>
            <a:pPr marL="285750" indent="-285750">
              <a:buFont typeface="Arial"/>
              <a:buChar char="•"/>
            </a:pPr>
            <a:r>
              <a:rPr lang="en-GB" sz="1100" dirty="0"/>
              <a:t>Martin-Denham, S. (2022a) Autism and school exclusion: Caregiver’s reflections. [Accepted: </a:t>
            </a:r>
            <a:r>
              <a:rPr lang="en-GB" sz="1100" i="1" dirty="0"/>
              <a:t>Support for Learning</a:t>
            </a:r>
            <a:r>
              <a:rPr lang="en-GB" sz="1100" dirty="0"/>
              <a:t>].</a:t>
            </a:r>
            <a:endParaRPr lang="en-US" sz="1100" dirty="0">
              <a:cs typeface="Calibri"/>
            </a:endParaRPr>
          </a:p>
          <a:p>
            <a:pPr marL="285750" indent="-285750">
              <a:buFont typeface="Arial"/>
              <a:buChar char="•"/>
            </a:pPr>
            <a:r>
              <a:rPr lang="en-GB" sz="1100" dirty="0"/>
              <a:t>Martin-Denham, S. (2022b) </a:t>
            </a:r>
            <a:r>
              <a:rPr lang="en-GB" sz="1100" i="1" dirty="0"/>
              <a:t>Co-producing SMART targets with children and caregivers of children and young people with special educational needs and disabilities.</a:t>
            </a:r>
            <a:r>
              <a:rPr lang="en-GB" sz="1100" dirty="0"/>
              <a:t> London: Routledge.</a:t>
            </a:r>
            <a:endParaRPr lang="en-US" sz="1100" dirty="0">
              <a:cs typeface="Calibri"/>
            </a:endParaRPr>
          </a:p>
          <a:p>
            <a:pPr algn="l"/>
            <a:endParaRPr lang="en-US" dirty="0">
              <a:cs typeface="Calibri"/>
            </a:endParaRPr>
          </a:p>
        </p:txBody>
      </p:sp>
    </p:spTree>
    <p:extLst>
      <p:ext uri="{BB962C8B-B14F-4D97-AF65-F5344CB8AC3E}">
        <p14:creationId xmlns:p14="http://schemas.microsoft.com/office/powerpoint/2010/main" val="419677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C866A-9D4B-4BC7-A5EB-A1F0A379AB84}"/>
              </a:ext>
            </a:extLst>
          </p:cNvPr>
          <p:cNvSpPr>
            <a:spLocks noGrp="1"/>
          </p:cNvSpPr>
          <p:nvPr>
            <p:ph type="title"/>
          </p:nvPr>
        </p:nvSpPr>
        <p:spPr/>
        <p:txBody>
          <a:bodyPr/>
          <a:lstStyle/>
          <a:p>
            <a:r>
              <a:rPr lang="en-US" b="1">
                <a:cs typeface="Calibri Light"/>
              </a:rPr>
              <a:t>Think about</a:t>
            </a:r>
            <a:r>
              <a:rPr lang="en-US">
                <a:cs typeface="Calibri Light"/>
              </a:rPr>
              <a:t>...</a:t>
            </a:r>
            <a:endParaRPr lang="en-US"/>
          </a:p>
        </p:txBody>
      </p:sp>
      <p:sp>
        <p:nvSpPr>
          <p:cNvPr id="3" name="Content Placeholder 2">
            <a:extLst>
              <a:ext uri="{FF2B5EF4-FFF2-40B4-BE49-F238E27FC236}">
                <a16:creationId xmlns:a16="http://schemas.microsoft.com/office/drawing/2014/main" id="{347F4715-46B9-4F3E-A157-42314C331EDC}"/>
              </a:ext>
            </a:extLst>
          </p:cNvPr>
          <p:cNvSpPr>
            <a:spLocks noGrp="1"/>
          </p:cNvSpPr>
          <p:nvPr>
            <p:ph idx="1"/>
          </p:nvPr>
        </p:nvSpPr>
        <p:spPr/>
        <p:txBody>
          <a:bodyPr vert="horz" lIns="91440" tIns="45720" rIns="91440" bIns="45720" rtlCol="0" anchor="t">
            <a:normAutofit/>
          </a:bodyPr>
          <a:lstStyle/>
          <a:p>
            <a:pPr marL="0" indent="0">
              <a:buNone/>
            </a:pPr>
            <a:r>
              <a:rPr lang="en-US">
                <a:ea typeface="+mn-lt"/>
                <a:cs typeface="+mn-lt"/>
              </a:rPr>
              <a:t>“Additional Needs and Challenging </a:t>
            </a:r>
            <a:r>
              <a:rPr lang="en-US" err="1">
                <a:ea typeface="+mn-lt"/>
                <a:cs typeface="+mn-lt"/>
              </a:rPr>
              <a:t>Behaviours</a:t>
            </a:r>
            <a:r>
              <a:rPr lang="en-US">
                <a:ea typeface="+mn-lt"/>
                <a:cs typeface="+mn-lt"/>
              </a:rPr>
              <a:t>” </a:t>
            </a:r>
          </a:p>
          <a:p>
            <a:r>
              <a:rPr lang="en-GB">
                <a:ea typeface="+mn-lt"/>
                <a:cs typeface="+mn-lt"/>
              </a:rPr>
              <a:t>What are the potential causes and implications of adversity for children and families? </a:t>
            </a:r>
            <a:endParaRPr lang="en-US">
              <a:ea typeface="+mn-lt"/>
              <a:cs typeface="+mn-lt"/>
            </a:endParaRPr>
          </a:p>
          <a:p>
            <a:r>
              <a:rPr lang="en-GB">
                <a:ea typeface="+mn-lt"/>
                <a:cs typeface="+mn-lt"/>
              </a:rPr>
              <a:t>What are the implications of not determining reasons for behaviours? </a:t>
            </a:r>
            <a:endParaRPr lang="en-US">
              <a:ea typeface="+mn-lt"/>
              <a:cs typeface="+mn-lt"/>
            </a:endParaRPr>
          </a:p>
          <a:p>
            <a:endParaRPr lang="en-US">
              <a:ea typeface="+mn-lt"/>
              <a:cs typeface="+mn-lt"/>
            </a:endParaRPr>
          </a:p>
        </p:txBody>
      </p:sp>
    </p:spTree>
    <p:extLst>
      <p:ext uri="{BB962C8B-B14F-4D97-AF65-F5344CB8AC3E}">
        <p14:creationId xmlns:p14="http://schemas.microsoft.com/office/powerpoint/2010/main" val="386065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C9B446A-6343-4E56-90BA-061E4DDF0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3EC72A1B-03D3-499C-B4BF-AC68EEC22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216322C2-3CF0-4D33-BF90-3F384CF6D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5" descr="Table&#10;&#10;Description automatically generated">
            <a:extLst>
              <a:ext uri="{FF2B5EF4-FFF2-40B4-BE49-F238E27FC236}">
                <a16:creationId xmlns:a16="http://schemas.microsoft.com/office/drawing/2014/main" id="{5623F5EE-1998-4697-9C1C-3DCB78C2DD93}"/>
              </a:ext>
            </a:extLst>
          </p:cNvPr>
          <p:cNvPicPr>
            <a:picLocks noGrp="1" noChangeAspect="1"/>
          </p:cNvPicPr>
          <p:nvPr>
            <p:ph type="pic" idx="1"/>
          </p:nvPr>
        </p:nvPicPr>
        <p:blipFill rotWithShape="1">
          <a:blip r:embed="rId2"/>
          <a:srcRect l="254" r="254"/>
          <a:stretch/>
        </p:blipFill>
        <p:spPr>
          <a:xfrm>
            <a:off x="4978400" y="838200"/>
            <a:ext cx="6718300" cy="5270500"/>
          </a:xfrm>
        </p:spPr>
      </p:pic>
      <p:sp>
        <p:nvSpPr>
          <p:cNvPr id="2" name="Title 1">
            <a:extLst>
              <a:ext uri="{FF2B5EF4-FFF2-40B4-BE49-F238E27FC236}">
                <a16:creationId xmlns:a16="http://schemas.microsoft.com/office/drawing/2014/main" id="{7D364AA7-A482-47AF-A87C-846400A73E72}"/>
              </a:ext>
            </a:extLst>
          </p:cNvPr>
          <p:cNvSpPr>
            <a:spLocks noGrp="1"/>
          </p:cNvSpPr>
          <p:nvPr>
            <p:ph type="title"/>
          </p:nvPr>
        </p:nvSpPr>
        <p:spPr>
          <a:xfrm>
            <a:off x="371094" y="1161288"/>
            <a:ext cx="4152518" cy="1124712"/>
          </a:xfrm>
        </p:spPr>
        <p:txBody>
          <a:bodyPr vert="horz" lIns="91440" tIns="45720" rIns="91440" bIns="45720" rtlCol="0" anchor="b">
            <a:noAutofit/>
          </a:bodyPr>
          <a:lstStyle/>
          <a:p>
            <a:r>
              <a:rPr lang="en-GB" sz="2800" baseline="30000">
                <a:ea typeface="+mj-lt"/>
                <a:cs typeface="+mj-lt"/>
              </a:rPr>
              <a:t>Martin-Denham, S. (2022a) Autism and </a:t>
            </a:r>
            <a:r>
              <a:rPr lang="en-GB" sz="2800" kern="1200" baseline="30000">
                <a:ea typeface="+mj-lt"/>
                <a:cs typeface="+mj-lt"/>
              </a:rPr>
              <a:t>school exclusion: </a:t>
            </a:r>
            <a:r>
              <a:rPr lang="en-GB" sz="2800" baseline="30000">
                <a:ea typeface="+mj-lt"/>
                <a:cs typeface="+mj-lt"/>
              </a:rPr>
              <a:t>Caregiver’s reflections. [Accepted: </a:t>
            </a:r>
            <a:r>
              <a:rPr lang="en-GB" sz="2800" i="1" baseline="30000">
                <a:ea typeface="+mj-lt"/>
                <a:cs typeface="+mj-lt"/>
              </a:rPr>
              <a:t>Support for Learning</a:t>
            </a:r>
            <a:r>
              <a:rPr lang="en-GB" sz="2800" baseline="30000">
                <a:ea typeface="+mj-lt"/>
                <a:cs typeface="+mj-lt"/>
              </a:rPr>
              <a:t>].</a:t>
            </a:r>
            <a:r>
              <a:rPr lang="en-US" sz="2800" b="1" baseline="30000"/>
              <a:t> </a:t>
            </a:r>
            <a:endParaRPr lang="en-US" sz="2800">
              <a:ea typeface="+mj-ea"/>
              <a:cs typeface="+mj-cs"/>
            </a:endParaRPr>
          </a:p>
        </p:txBody>
      </p:sp>
      <p:sp>
        <p:nvSpPr>
          <p:cNvPr id="4" name="Text Placeholder 3">
            <a:extLst>
              <a:ext uri="{FF2B5EF4-FFF2-40B4-BE49-F238E27FC236}">
                <a16:creationId xmlns:a16="http://schemas.microsoft.com/office/drawing/2014/main" id="{6052B8AD-AA2B-4814-B103-A00205740F57}"/>
              </a:ext>
            </a:extLst>
          </p:cNvPr>
          <p:cNvSpPr>
            <a:spLocks noGrp="1"/>
          </p:cNvSpPr>
          <p:nvPr>
            <p:ph type="body" sz="half" idx="2"/>
          </p:nvPr>
        </p:nvSpPr>
        <p:spPr>
          <a:xfrm>
            <a:off x="325005" y="2388755"/>
            <a:ext cx="4542160" cy="3951961"/>
          </a:xfrm>
        </p:spPr>
        <p:txBody>
          <a:bodyPr vert="horz" wrap="square" lIns="91440" tIns="45720" rIns="91440" bIns="45720" rtlCol="0" anchor="t">
            <a:noAutofit/>
          </a:bodyPr>
          <a:lstStyle/>
          <a:p>
            <a:r>
              <a:rPr lang="en-US" sz="2000"/>
              <a:t>Of the forty-one caregivers who took part in the original study (Martin-Denham, 2020a; 2020b; 2020c), five met the criteria for this article: </a:t>
            </a:r>
            <a:endParaRPr lang="en-US" sz="2000">
              <a:cs typeface="Calibri"/>
            </a:endParaRPr>
          </a:p>
          <a:p>
            <a:pPr marL="285750" indent="-228600">
              <a:buFont typeface="Arial" panose="020B0604020202020204" pitchFamily="34" charset="0"/>
              <a:buChar char="•"/>
            </a:pPr>
            <a:r>
              <a:rPr lang="en-US" sz="2000"/>
              <a:t>They had a child with a diagnosis of autism</a:t>
            </a:r>
            <a:endParaRPr lang="en-US" sz="2000">
              <a:cs typeface="Calibri"/>
            </a:endParaRPr>
          </a:p>
          <a:p>
            <a:pPr marL="285750" indent="-228600">
              <a:buFont typeface="Arial" panose="020B0604020202020204" pitchFamily="34" charset="0"/>
              <a:buChar char="•"/>
            </a:pPr>
            <a:r>
              <a:rPr lang="en-US" sz="2000"/>
              <a:t>They had a child who had received fixed-period and/or permanent exclusions</a:t>
            </a:r>
            <a:endParaRPr lang="en-US" sz="2000">
              <a:cs typeface="Calibri"/>
            </a:endParaRPr>
          </a:p>
          <a:p>
            <a:pPr indent="-228600">
              <a:buFont typeface="Arial" panose="020B0604020202020204" pitchFamily="34" charset="0"/>
              <a:buChar char="•"/>
            </a:pPr>
            <a:endParaRPr lang="en-US" sz="1500"/>
          </a:p>
        </p:txBody>
      </p:sp>
    </p:spTree>
    <p:extLst>
      <p:ext uri="{BB962C8B-B14F-4D97-AF65-F5344CB8AC3E}">
        <p14:creationId xmlns:p14="http://schemas.microsoft.com/office/powerpoint/2010/main" val="306165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83F7F3-EB2D-455E-80E9-9473B91872D9}"/>
              </a:ext>
            </a:extLst>
          </p:cNvPr>
          <p:cNvSpPr>
            <a:spLocks noGrp="1"/>
          </p:cNvSpPr>
          <p:nvPr>
            <p:ph idx="1"/>
          </p:nvPr>
        </p:nvSpPr>
        <p:spPr>
          <a:xfrm>
            <a:off x="535488" y="593899"/>
            <a:ext cx="11214969" cy="5948405"/>
          </a:xfrm>
        </p:spPr>
        <p:txBody>
          <a:bodyPr vert="horz" lIns="91440" tIns="45720" rIns="91440" bIns="45720" rtlCol="0" anchor="t">
            <a:normAutofit lnSpcReduction="10000"/>
          </a:bodyPr>
          <a:lstStyle/>
          <a:p>
            <a:pPr marL="0" indent="0">
              <a:buNone/>
            </a:pPr>
            <a:r>
              <a:rPr lang="en-GB" b="1">
                <a:ea typeface="+mn-lt"/>
                <a:cs typeface="+mn-lt"/>
              </a:rPr>
              <a:t>Objectives: </a:t>
            </a:r>
            <a:r>
              <a:rPr lang="en-GB">
                <a:ea typeface="+mn-lt"/>
                <a:cs typeface="+mn-lt"/>
              </a:rPr>
              <a:t>To determine the barriers and enablers to mainstream schooling for children with autism and to explore the emotional effect of the journey to school exclusion on the child and caregivers.</a:t>
            </a:r>
          </a:p>
          <a:p>
            <a:pPr marL="0" indent="0">
              <a:buNone/>
            </a:pPr>
            <a:endParaRPr lang="en-GB">
              <a:cs typeface="Calibri" panose="020F0502020204030204"/>
            </a:endParaRPr>
          </a:p>
          <a:p>
            <a:pPr marL="0" indent="0">
              <a:buNone/>
            </a:pPr>
            <a:r>
              <a:rPr lang="en-GB" b="1">
                <a:ea typeface="+mn-lt"/>
                <a:cs typeface="+mn-lt"/>
              </a:rPr>
              <a:t>Background</a:t>
            </a:r>
            <a:r>
              <a:rPr lang="en-GB">
                <a:ea typeface="+mn-lt"/>
                <a:cs typeface="+mn-lt"/>
              </a:rPr>
              <a:t>: research has highlighted that some mainstream schools do not listen to caregivers concerns about their child’s development, behaviours and mental health (Martin-Denham and Watts, 2019; Martin-Denham, 2020a; 2020b; 2020c; 2020d; 2021a;2022a;2022b)</a:t>
            </a:r>
          </a:p>
          <a:p>
            <a:pPr marL="0" indent="0">
              <a:buNone/>
            </a:pPr>
            <a:endParaRPr lang="en-GB">
              <a:cs typeface="Calibri" panose="020F0502020204030204"/>
            </a:endParaRPr>
          </a:p>
          <a:p>
            <a:pPr marL="0" indent="0">
              <a:buNone/>
            </a:pPr>
            <a:r>
              <a:rPr lang="en-GB" b="1">
                <a:ea typeface="+mn-lt"/>
                <a:cs typeface="+mn-lt"/>
              </a:rPr>
              <a:t>Methods</a:t>
            </a:r>
            <a:r>
              <a:rPr lang="en-GB">
                <a:ea typeface="+mn-lt"/>
                <a:cs typeface="+mn-lt"/>
              </a:rPr>
              <a:t>: interpretative phenomenological analysis was employed to understand how participants made sense of their lived experiences, revealing four superordinate themes: inadequate special educational needs and disability (SEND) support, psychological impact, health-imposed barriers to diagnoses, and effective support.</a:t>
            </a:r>
          </a:p>
        </p:txBody>
      </p:sp>
    </p:spTree>
    <p:extLst>
      <p:ext uri="{BB962C8B-B14F-4D97-AF65-F5344CB8AC3E}">
        <p14:creationId xmlns:p14="http://schemas.microsoft.com/office/powerpoint/2010/main" val="1157958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E22AED0-8E89-4E46-8F1F-F6E18D76977D}"/>
              </a:ext>
            </a:extLst>
          </p:cNvPr>
          <p:cNvGraphicFramePr>
            <a:graphicFrameLocks noGrp="1"/>
          </p:cNvGraphicFramePr>
          <p:nvPr>
            <p:extLst>
              <p:ext uri="{D42A27DB-BD31-4B8C-83A1-F6EECF244321}">
                <p14:modId xmlns:p14="http://schemas.microsoft.com/office/powerpoint/2010/main" val="935663269"/>
              </p:ext>
            </p:extLst>
          </p:nvPr>
        </p:nvGraphicFramePr>
        <p:xfrm>
          <a:off x="459287" y="219205"/>
          <a:ext cx="11438156" cy="7048395"/>
        </p:xfrm>
        <a:graphic>
          <a:graphicData uri="http://schemas.openxmlformats.org/drawingml/2006/table">
            <a:tbl>
              <a:tblPr firstRow="1" bandRow="1">
                <a:tableStyleId>{5C22544A-7EE6-4342-B048-85BDC9FD1C3A}</a:tableStyleId>
              </a:tblPr>
              <a:tblGrid>
                <a:gridCol w="2859539">
                  <a:extLst>
                    <a:ext uri="{9D8B030D-6E8A-4147-A177-3AD203B41FA5}">
                      <a16:colId xmlns:a16="http://schemas.microsoft.com/office/drawing/2014/main" val="805049948"/>
                    </a:ext>
                  </a:extLst>
                </a:gridCol>
                <a:gridCol w="2859539">
                  <a:extLst>
                    <a:ext uri="{9D8B030D-6E8A-4147-A177-3AD203B41FA5}">
                      <a16:colId xmlns:a16="http://schemas.microsoft.com/office/drawing/2014/main" val="2585035192"/>
                    </a:ext>
                  </a:extLst>
                </a:gridCol>
                <a:gridCol w="2859539">
                  <a:extLst>
                    <a:ext uri="{9D8B030D-6E8A-4147-A177-3AD203B41FA5}">
                      <a16:colId xmlns:a16="http://schemas.microsoft.com/office/drawing/2014/main" val="286274404"/>
                    </a:ext>
                  </a:extLst>
                </a:gridCol>
                <a:gridCol w="2859539">
                  <a:extLst>
                    <a:ext uri="{9D8B030D-6E8A-4147-A177-3AD203B41FA5}">
                      <a16:colId xmlns:a16="http://schemas.microsoft.com/office/drawing/2014/main" val="2582129698"/>
                    </a:ext>
                  </a:extLst>
                </a:gridCol>
              </a:tblGrid>
              <a:tr h="739035">
                <a:tc>
                  <a:txBody>
                    <a:bodyPr/>
                    <a:lstStyle/>
                    <a:p>
                      <a:pPr lvl="0">
                        <a:buNone/>
                      </a:pPr>
                      <a:r>
                        <a:rPr lang="en-GB" sz="1800" b="1" i="0" u="none" strike="noStrike" noProof="0">
                          <a:latin typeface="Calibri"/>
                        </a:rPr>
                        <a:t>Inadequate SEND support</a:t>
                      </a:r>
                      <a:endParaRPr lang="en-US" b="1"/>
                    </a:p>
                  </a:txBody>
                  <a:tcPr/>
                </a:tc>
                <a:tc>
                  <a:txBody>
                    <a:bodyPr/>
                    <a:lstStyle/>
                    <a:p>
                      <a:pPr lvl="0">
                        <a:buNone/>
                      </a:pPr>
                      <a:r>
                        <a:rPr lang="en-GB" sz="1800" b="1" i="0" u="none" strike="noStrike" noProof="0">
                          <a:latin typeface="Calibri"/>
                        </a:rPr>
                        <a:t>Psychological impact</a:t>
                      </a:r>
                      <a:endParaRPr lang="en-US" b="1"/>
                    </a:p>
                  </a:txBody>
                  <a:tcPr/>
                </a:tc>
                <a:tc>
                  <a:txBody>
                    <a:bodyPr/>
                    <a:lstStyle/>
                    <a:p>
                      <a:pPr lvl="0">
                        <a:buNone/>
                      </a:pPr>
                      <a:r>
                        <a:rPr lang="en-GB" sz="1800" b="1" i="0" u="none" strike="noStrike" noProof="0"/>
                        <a:t>Health imposed barriers to diagnoses</a:t>
                      </a:r>
                      <a:endParaRPr lang="en-GB" sz="1800" b="0" i="0" u="none" strike="noStrike" noProof="0"/>
                    </a:p>
                  </a:txBody>
                  <a:tcPr/>
                </a:tc>
                <a:tc>
                  <a:txBody>
                    <a:bodyPr/>
                    <a:lstStyle/>
                    <a:p>
                      <a:pPr lvl="0">
                        <a:buNone/>
                      </a:pPr>
                      <a:r>
                        <a:rPr lang="en-GB" sz="1800" b="1" i="0" u="none" strike="noStrike" noProof="0">
                          <a:latin typeface="Calibri"/>
                        </a:rPr>
                        <a:t>Effective support</a:t>
                      </a:r>
                      <a:endParaRPr lang="en-GB" sz="1800" b="0" i="0" u="none" strike="noStrike" noProof="0">
                        <a:latin typeface="Calibri"/>
                      </a:endParaRPr>
                    </a:p>
                  </a:txBody>
                  <a:tcPr/>
                </a:tc>
                <a:extLst>
                  <a:ext uri="{0D108BD9-81ED-4DB2-BD59-A6C34878D82A}">
                    <a16:rowId xmlns:a16="http://schemas.microsoft.com/office/drawing/2014/main" val="1643529388"/>
                  </a:ext>
                </a:extLst>
              </a:tr>
              <a:tr h="616683">
                <a:tc>
                  <a:txBody>
                    <a:bodyPr/>
                    <a:lstStyle/>
                    <a:p>
                      <a:pPr lvl="0">
                        <a:buNone/>
                      </a:pPr>
                      <a:r>
                        <a:rPr lang="en-GB" sz="1800" b="0" i="0" u="none" strike="noStrike" noProof="0">
                          <a:latin typeface="Calibri"/>
                        </a:rPr>
                        <a:t>'They didn't put any support in place; they didn't put any time-out breaks in place, no sensory support in place. So, he was dumped into a classroom with 30-odd, it went downhill drastically' (Sadie).</a:t>
                      </a:r>
                    </a:p>
                  </a:txBody>
                  <a:tcPr/>
                </a:tc>
                <a:tc>
                  <a:txBody>
                    <a:bodyPr/>
                    <a:lstStyle/>
                    <a:p>
                      <a:pPr lvl="0">
                        <a:buNone/>
                      </a:pPr>
                      <a:r>
                        <a:rPr lang="en-GB" sz="1800" b="0" i="0" u="none" strike="noStrike" noProof="0">
                          <a:latin typeface="Calibri"/>
                        </a:rPr>
                        <a:t>'He was saying things like “I want to live in heaven where I can be away from all the nastiness in school.” He was in pieces, it was dreadful' (Sadie).</a:t>
                      </a:r>
                    </a:p>
                  </a:txBody>
                  <a:tcPr/>
                </a:tc>
                <a:tc>
                  <a:txBody>
                    <a:bodyPr/>
                    <a:lstStyle/>
                    <a:p>
                      <a:pPr lvl="0">
                        <a:buNone/>
                      </a:pPr>
                      <a:r>
                        <a:rPr lang="en-GB" sz="1800" b="0" i="0" u="none" strike="noStrike" noProof="0">
                          <a:latin typeface="Calibri"/>
                        </a:rPr>
                        <a:t>'You can't get into CYPS unless referred from CAMHS. You don't just get that it's not automatic because they kept saying, “he's too young” (Olwen).</a:t>
                      </a:r>
                      <a:endParaRPr lang="en-GB"/>
                    </a:p>
                  </a:txBody>
                  <a:tcPr/>
                </a:tc>
                <a:tc rowSpan="2">
                  <a:txBody>
                    <a:bodyPr/>
                    <a:lstStyle/>
                    <a:p>
                      <a:pPr lvl="0">
                        <a:buNone/>
                      </a:pPr>
                      <a:r>
                        <a:rPr lang="en-GB" sz="1800" b="0" i="0" u="none" strike="noStrike" noProof="0">
                          <a:latin typeface="Calibri"/>
                        </a:rPr>
                        <a:t>'They were fantastic. I had a good relationship with his teacher. We spoke quite regularly because I picked him up from school… His teacher was also the SEND coordinator, so that was helpful and we just had an eye on it' (Sadie).</a:t>
                      </a:r>
                    </a:p>
                    <a:p>
                      <a:pPr lvl="0">
                        <a:buNone/>
                      </a:pPr>
                      <a:endParaRPr lang="en-GB" sz="1800" b="0" i="0" u="none" strike="noStrike" noProof="0">
                        <a:latin typeface="Calibri"/>
                      </a:endParaRPr>
                    </a:p>
                    <a:p>
                      <a:pPr lvl="0">
                        <a:buNone/>
                      </a:pPr>
                      <a:r>
                        <a:rPr lang="en-GB" sz="1800" b="0" i="0" u="none" strike="noStrike" noProof="0">
                          <a:latin typeface="Calibri"/>
                        </a:rPr>
                        <a:t>Reflecting on the infant school.</a:t>
                      </a:r>
                      <a:endParaRPr lang="en-GB"/>
                    </a:p>
                  </a:txBody>
                  <a:tcPr/>
                </a:tc>
                <a:extLst>
                  <a:ext uri="{0D108BD9-81ED-4DB2-BD59-A6C34878D82A}">
                    <a16:rowId xmlns:a16="http://schemas.microsoft.com/office/drawing/2014/main" val="593364328"/>
                  </a:ext>
                </a:extLst>
              </a:tr>
              <a:tr h="635371">
                <a:tc>
                  <a:txBody>
                    <a:bodyPr/>
                    <a:lstStyle/>
                    <a:p>
                      <a:pPr lvl="0">
                        <a:buNone/>
                      </a:pPr>
                      <a:r>
                        <a:rPr lang="en-GB" sz="1800" b="0" i="0" u="none" strike="noStrike" noProof="0">
                          <a:latin typeface="Calibri"/>
                        </a:rPr>
                        <a:t>'If you're going to lock him up in a room, well, he'll just be like a crazed animal' (Olwen).</a:t>
                      </a:r>
                      <a:endParaRPr lang="en-US"/>
                    </a:p>
                  </a:txBody>
                  <a:tcPr/>
                </a:tc>
                <a:tc>
                  <a:txBody>
                    <a:bodyPr/>
                    <a:lstStyle/>
                    <a:p>
                      <a:pPr lvl="0">
                        <a:buNone/>
                      </a:pPr>
                      <a:r>
                        <a:rPr lang="en-GB" sz="1800" b="0" i="0" u="none" strike="noStrike" noProof="0">
                          <a:latin typeface="Calibri"/>
                        </a:rPr>
                        <a:t>'He was saying things like he didn't want to be here. He didn't fit in. Nobody liked him; he had no friends' (Viv).</a:t>
                      </a:r>
                      <a:endParaRPr lang="en-US"/>
                    </a:p>
                  </a:txBody>
                  <a:tcPr/>
                </a:tc>
                <a:tc>
                  <a:txBody>
                    <a:bodyPr/>
                    <a:lstStyle/>
                    <a:p>
                      <a:pPr lvl="0">
                        <a:buNone/>
                      </a:pPr>
                      <a:r>
                        <a:rPr lang="en-GB" sz="1800" b="0" i="0" u="none" strike="noStrike" noProof="0">
                          <a:latin typeface="Calibri"/>
                        </a:rPr>
                        <a:t>'When he was three and a half we were told there were no concerns' (Viv).</a:t>
                      </a:r>
                      <a:endParaRPr lang="en-US"/>
                    </a:p>
                  </a:txBody>
                  <a:tcPr/>
                </a:tc>
                <a:tc vMerge="1">
                  <a:txBody>
                    <a:bodyPr/>
                    <a:lstStyle/>
                    <a:p>
                      <a:endParaRPr lang="en-US"/>
                    </a:p>
                  </a:txBody>
                  <a:tcPr/>
                </a:tc>
                <a:extLst>
                  <a:ext uri="{0D108BD9-81ED-4DB2-BD59-A6C34878D82A}">
                    <a16:rowId xmlns:a16="http://schemas.microsoft.com/office/drawing/2014/main" val="2957303400"/>
                  </a:ext>
                </a:extLst>
              </a:tr>
              <a:tr h="616683">
                <a:tc>
                  <a:txBody>
                    <a:bodyPr/>
                    <a:lstStyle/>
                    <a:p>
                      <a:pPr lvl="0">
                        <a:buNone/>
                      </a:pPr>
                      <a:r>
                        <a:rPr lang="en-GB" sz="1800" b="0" i="0" u="none" strike="noStrike" noProof="0">
                          <a:latin typeface="Calibri"/>
                        </a:rPr>
                        <a:t>'They were trying to push for her to only to attend for half a day, because of a lack of lunchtime facilities to support her to eat' (Justice). </a:t>
                      </a:r>
                    </a:p>
                  </a:txBody>
                  <a:tcPr/>
                </a:tc>
                <a:tc>
                  <a:txBody>
                    <a:bodyPr/>
                    <a:lstStyle/>
                    <a:p>
                      <a:pPr lvl="0">
                        <a:buNone/>
                      </a:pPr>
                      <a:r>
                        <a:rPr lang="en-GB" sz="1800" b="0" i="0" u="none" strike="noStrike" noProof="0">
                          <a:latin typeface="Calibri"/>
                        </a:rPr>
                        <a:t>'You can see the anxiety, when your son says he wants to die that is hard to listen to' (Olwen).</a:t>
                      </a:r>
                      <a:endParaRPr lang="en-US"/>
                    </a:p>
                  </a:txBody>
                  <a:tcPr/>
                </a:tc>
                <a:tc>
                  <a:txBody>
                    <a:bodyPr/>
                    <a:lstStyle/>
                    <a:p>
                      <a:pPr lvl="0">
                        <a:buNone/>
                      </a:pPr>
                      <a:r>
                        <a:rPr lang="en-GB" sz="1800" b="0" i="0" u="none" strike="noStrike" noProof="0">
                          <a:latin typeface="Calibri"/>
                        </a:rPr>
                        <a:t>'You need experts to diagnose children quicker. We had to pressure them; if she had been diagnosed earlier then she would have got that support, she could have gone to a specialist school' (Justice).</a:t>
                      </a:r>
                      <a:endParaRPr lang="en-US"/>
                    </a:p>
                  </a:txBody>
                  <a:tcPr/>
                </a:tc>
                <a:tc>
                  <a:txBody>
                    <a:bodyPr/>
                    <a:lstStyle/>
                    <a:p>
                      <a:pPr lvl="0">
                        <a:buNone/>
                      </a:pPr>
                      <a:r>
                        <a:rPr lang="en-GB" sz="1800" b="0" i="0" u="none" strike="noStrike" noProof="0">
                          <a:latin typeface="Calibri"/>
                        </a:rPr>
                        <a:t>'This school [alternative provision] takes children more as an individual. Because all the children in here all have different issues (Viv).'</a:t>
                      </a:r>
                      <a:endParaRPr lang="en-US"/>
                    </a:p>
                  </a:txBody>
                  <a:tcPr/>
                </a:tc>
                <a:extLst>
                  <a:ext uri="{0D108BD9-81ED-4DB2-BD59-A6C34878D82A}">
                    <a16:rowId xmlns:a16="http://schemas.microsoft.com/office/drawing/2014/main" val="448388171"/>
                  </a:ext>
                </a:extLst>
              </a:tr>
            </a:tbl>
          </a:graphicData>
        </a:graphic>
      </p:graphicFrame>
    </p:spTree>
    <p:extLst>
      <p:ext uri="{BB962C8B-B14F-4D97-AF65-F5344CB8AC3E}">
        <p14:creationId xmlns:p14="http://schemas.microsoft.com/office/powerpoint/2010/main" val="4089782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E5E35DD-7F12-482C-9BC4-EDF366F19B1E}"/>
              </a:ext>
            </a:extLst>
          </p:cNvPr>
          <p:cNvGraphicFramePr>
            <a:graphicFrameLocks noGrp="1"/>
          </p:cNvGraphicFramePr>
          <p:nvPr>
            <p:extLst>
              <p:ext uri="{D42A27DB-BD31-4B8C-83A1-F6EECF244321}">
                <p14:modId xmlns:p14="http://schemas.microsoft.com/office/powerpoint/2010/main" val="1684018666"/>
              </p:ext>
            </p:extLst>
          </p:nvPr>
        </p:nvGraphicFramePr>
        <p:xfrm>
          <a:off x="1104898" y="3429000"/>
          <a:ext cx="9982197" cy="3196394"/>
        </p:xfrm>
        <a:graphic>
          <a:graphicData uri="http://schemas.openxmlformats.org/drawingml/2006/table">
            <a:tbl>
              <a:tblPr>
                <a:tableStyleId>{5C22544A-7EE6-4342-B048-85BDC9FD1C3A}</a:tableStyleId>
              </a:tblPr>
              <a:tblGrid>
                <a:gridCol w="571500">
                  <a:extLst>
                    <a:ext uri="{9D8B030D-6E8A-4147-A177-3AD203B41FA5}">
                      <a16:colId xmlns:a16="http://schemas.microsoft.com/office/drawing/2014/main" val="1766741905"/>
                    </a:ext>
                  </a:extLst>
                </a:gridCol>
                <a:gridCol w="4419598">
                  <a:extLst>
                    <a:ext uri="{9D8B030D-6E8A-4147-A177-3AD203B41FA5}">
                      <a16:colId xmlns:a16="http://schemas.microsoft.com/office/drawing/2014/main" val="1617306492"/>
                    </a:ext>
                  </a:extLst>
                </a:gridCol>
                <a:gridCol w="377478">
                  <a:extLst>
                    <a:ext uri="{9D8B030D-6E8A-4147-A177-3AD203B41FA5}">
                      <a16:colId xmlns:a16="http://schemas.microsoft.com/office/drawing/2014/main" val="3564880560"/>
                    </a:ext>
                  </a:extLst>
                </a:gridCol>
                <a:gridCol w="4613621">
                  <a:extLst>
                    <a:ext uri="{9D8B030D-6E8A-4147-A177-3AD203B41FA5}">
                      <a16:colId xmlns:a16="http://schemas.microsoft.com/office/drawing/2014/main" val="2442766344"/>
                    </a:ext>
                  </a:extLst>
                </a:gridCol>
              </a:tblGrid>
              <a:tr h="304800">
                <a:tc>
                  <a:txBody>
                    <a:bodyPr/>
                    <a:lstStyle/>
                    <a:p>
                      <a:pPr algn="ctr" fontAlgn="ctr"/>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Support from multiple health consultants for physical disabilities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Caregiver offers to home school child, mother working with LA to find a school place</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214168131"/>
                  </a:ext>
                </a:extLst>
              </a:tr>
              <a:tr h="304800">
                <a:tc>
                  <a:txBody>
                    <a:bodyPr/>
                    <a:lstStyle/>
                    <a:p>
                      <a:pPr algn="ctr" fontAlgn="ctr"/>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GP refers child to </a:t>
                      </a:r>
                      <a:r>
                        <a:rPr lang="en-GB" sz="1000" u="none" strike="noStrike" err="1">
                          <a:effectLst/>
                        </a:rPr>
                        <a:t>SaLT</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Child added to waiting list for autism specific school provision</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186099595"/>
                  </a:ext>
                </a:extLst>
              </a:tr>
              <a:tr h="182880">
                <a:tc>
                  <a:txBody>
                    <a:bodyPr/>
                    <a:lstStyle/>
                    <a:p>
                      <a:pPr algn="ctr" fontAlgn="ctr"/>
                      <a:r>
                        <a:rPr lang="en-GB" sz="1000" u="none" strike="noStrike">
                          <a:effectLst/>
                        </a:rPr>
                        <a:t>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b="1" u="none" strike="noStrike">
                          <a:effectLst/>
                        </a:rPr>
                        <a:t>Caregivers share developmental concerns with school</a:t>
                      </a:r>
                      <a:endParaRPr lang="en-GB" sz="1000" b="1"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Caregivers request funding support for 1:1 tuition</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605955194"/>
                  </a:ext>
                </a:extLst>
              </a:tr>
              <a:tr h="369374">
                <a:tc>
                  <a:txBody>
                    <a:bodyPr/>
                    <a:lstStyle/>
                    <a:p>
                      <a:pPr algn="ctr" fontAlgn="ctr"/>
                      <a:r>
                        <a:rPr lang="en-GB" sz="1000" u="none" strike="noStrike">
                          <a:effectLst/>
                        </a:rPr>
                        <a:t>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Mother carries out independent research into how to support daughter</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School rejects request - insufficient funds</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354833345"/>
                  </a:ext>
                </a:extLst>
              </a:tr>
              <a:tr h="182880">
                <a:tc>
                  <a:txBody>
                    <a:bodyPr/>
                    <a:lstStyle/>
                    <a:p>
                      <a:pPr algn="ctr" fontAlgn="ctr"/>
                      <a:r>
                        <a:rPr lang="en-GB" sz="1000" u="none" strike="noStrike">
                          <a:effectLst/>
                        </a:rPr>
                        <a:t>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Mother volunteers at special school to learn more</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School provides TA support as an alternative</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881886232"/>
                  </a:ext>
                </a:extLst>
              </a:tr>
              <a:tr h="304800">
                <a:tc>
                  <a:txBody>
                    <a:bodyPr/>
                    <a:lstStyle/>
                    <a:p>
                      <a:pPr algn="ctr" fontAlgn="ctr"/>
                      <a:r>
                        <a:rPr lang="en-GB" sz="1000" u="none" strike="noStrike">
                          <a:effectLst/>
                        </a:rPr>
                        <a:t>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School takes decision to retain child in reception for a second year</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b="1" u="none" strike="noStrike">
                          <a:solidFill>
                            <a:srgbClr val="FF0000"/>
                          </a:solidFill>
                          <a:effectLst/>
                        </a:rPr>
                        <a:t>School suggests half day attendance, parents decline</a:t>
                      </a:r>
                      <a:endParaRPr lang="en-GB" sz="1000" b="1"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642931978"/>
                  </a:ext>
                </a:extLst>
              </a:tr>
              <a:tr h="304800">
                <a:tc>
                  <a:txBody>
                    <a:bodyPr/>
                    <a:lstStyle/>
                    <a:p>
                      <a:pPr algn="ctr" fontAlgn="ctr"/>
                      <a:r>
                        <a:rPr lang="en-GB" sz="1000" u="none" strike="noStrike">
                          <a:effectLst/>
                        </a:rPr>
                        <a:t>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LA educational psychologist assessment, recommends transferral to a specialist unit</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b="1" u="none" strike="noStrike">
                          <a:solidFill>
                            <a:srgbClr val="FF0000"/>
                          </a:solidFill>
                          <a:effectLst/>
                        </a:rPr>
                        <a:t>School imposes illegal fixed-period exclusions</a:t>
                      </a:r>
                      <a:endParaRPr lang="en-GB" sz="1000" b="1"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102007394"/>
                  </a:ext>
                </a:extLst>
              </a:tr>
              <a:tr h="304800">
                <a:tc>
                  <a:txBody>
                    <a:bodyPr/>
                    <a:lstStyle/>
                    <a:p>
                      <a:pPr algn="ctr" fontAlgn="ctr"/>
                      <a:r>
                        <a:rPr lang="en-GB" sz="1000" u="none" strike="noStrike">
                          <a:effectLst/>
                        </a:rPr>
                        <a:t>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Caregivers decline specialist placement, feels the school does not want child</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Mother buys more educational toys to support development at home</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572551846"/>
                  </a:ext>
                </a:extLst>
              </a:tr>
              <a:tr h="304800">
                <a:tc>
                  <a:txBody>
                    <a:bodyPr/>
                    <a:lstStyle/>
                    <a:p>
                      <a:pPr algn="ctr" fontAlgn="ctr"/>
                      <a:r>
                        <a:rPr lang="en-GB" sz="1000" u="none" strike="noStrike">
                          <a:effectLst/>
                        </a:rPr>
                        <a:t>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Paediatrician diagnoses autism spectrum disorder, recommends mainstream with support</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20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Caregivers share concern with school that child is regressing</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642394298"/>
                  </a:ext>
                </a:extLst>
              </a:tr>
              <a:tr h="304800">
                <a:tc>
                  <a:txBody>
                    <a:bodyPr/>
                    <a:lstStyle/>
                    <a:p>
                      <a:pPr algn="ctr" fontAlgn="ctr"/>
                      <a:r>
                        <a:rPr lang="en-GB" sz="1000" u="none" strike="noStrike">
                          <a:effectLst/>
                        </a:rPr>
                        <a:t>10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School recommends alternative school, caregivers refuse, school not for children with autism</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21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Caregivers request dual placement for child </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545257413"/>
                  </a:ext>
                </a:extLst>
              </a:tr>
              <a:tr h="304800">
                <a:tc>
                  <a:txBody>
                    <a:bodyPr/>
                    <a:lstStyle/>
                    <a:p>
                      <a:pPr algn="ctr" fontAlgn="ctr"/>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School pressure parents to take place citing concerns over upcoming Ofsted inspection</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endParaRPr lang="en-GB" sz="10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1848127434"/>
                  </a:ext>
                </a:extLst>
              </a:tr>
            </a:tbl>
          </a:graphicData>
        </a:graphic>
      </p:graphicFrame>
      <p:sp>
        <p:nvSpPr>
          <p:cNvPr id="2" name="TextBox 1">
            <a:extLst>
              <a:ext uri="{FF2B5EF4-FFF2-40B4-BE49-F238E27FC236}">
                <a16:creationId xmlns:a16="http://schemas.microsoft.com/office/drawing/2014/main" id="{22B10253-4791-43B0-AC4D-EC041107EAC5}"/>
              </a:ext>
            </a:extLst>
          </p:cNvPr>
          <p:cNvSpPr txBox="1"/>
          <p:nvPr/>
        </p:nvSpPr>
        <p:spPr>
          <a:xfrm>
            <a:off x="-2382" y="-2382"/>
            <a:ext cx="2743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a:cs typeface="Calibri"/>
              </a:rPr>
              <a:t>Justice</a:t>
            </a:r>
          </a:p>
        </p:txBody>
      </p:sp>
      <p:graphicFrame>
        <p:nvGraphicFramePr>
          <p:cNvPr id="6" name="Chart 5">
            <a:extLst>
              <a:ext uri="{FF2B5EF4-FFF2-40B4-BE49-F238E27FC236}">
                <a16:creationId xmlns:a16="http://schemas.microsoft.com/office/drawing/2014/main" id="{200DB49C-B1C8-415C-A9ED-A88822AE4CB0}"/>
              </a:ext>
            </a:extLst>
          </p:cNvPr>
          <p:cNvGraphicFramePr>
            <a:graphicFrameLocks/>
          </p:cNvGraphicFramePr>
          <p:nvPr>
            <p:extLst>
              <p:ext uri="{D42A27DB-BD31-4B8C-83A1-F6EECF244321}">
                <p14:modId xmlns:p14="http://schemas.microsoft.com/office/powerpoint/2010/main" val="540764157"/>
              </p:ext>
            </p:extLst>
          </p:nvPr>
        </p:nvGraphicFramePr>
        <p:xfrm>
          <a:off x="1104898" y="459283"/>
          <a:ext cx="99822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2220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879D716-7052-499B-8E04-2D1FCA113EDE}"/>
              </a:ext>
            </a:extLst>
          </p:cNvPr>
          <p:cNvGraphicFramePr>
            <a:graphicFrameLocks/>
          </p:cNvGraphicFramePr>
          <p:nvPr>
            <p:extLst>
              <p:ext uri="{D42A27DB-BD31-4B8C-83A1-F6EECF244321}">
                <p14:modId xmlns:p14="http://schemas.microsoft.com/office/powerpoint/2010/main" val="3156370720"/>
              </p:ext>
            </p:extLst>
          </p:nvPr>
        </p:nvGraphicFramePr>
        <p:xfrm>
          <a:off x="1139190" y="88199"/>
          <a:ext cx="9913620" cy="36461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a:extLst>
              <a:ext uri="{FF2B5EF4-FFF2-40B4-BE49-F238E27FC236}">
                <a16:creationId xmlns:a16="http://schemas.microsoft.com/office/drawing/2014/main" id="{9BDFFFB2-F8AE-4B9E-AB63-C1584AC8AB1E}"/>
              </a:ext>
            </a:extLst>
          </p:cNvPr>
          <p:cNvGraphicFramePr>
            <a:graphicFrameLocks noGrp="1"/>
          </p:cNvGraphicFramePr>
          <p:nvPr>
            <p:extLst>
              <p:ext uri="{D42A27DB-BD31-4B8C-83A1-F6EECF244321}">
                <p14:modId xmlns:p14="http://schemas.microsoft.com/office/powerpoint/2010/main" val="3586007788"/>
              </p:ext>
            </p:extLst>
          </p:nvPr>
        </p:nvGraphicFramePr>
        <p:xfrm>
          <a:off x="1139189" y="4056633"/>
          <a:ext cx="9913620" cy="2026941"/>
        </p:xfrm>
        <a:graphic>
          <a:graphicData uri="http://schemas.openxmlformats.org/drawingml/2006/table">
            <a:tbl>
              <a:tblPr>
                <a:tableStyleId>{5C22544A-7EE6-4342-B048-85BDC9FD1C3A}</a:tableStyleId>
              </a:tblPr>
              <a:tblGrid>
                <a:gridCol w="462076">
                  <a:extLst>
                    <a:ext uri="{9D8B030D-6E8A-4147-A177-3AD203B41FA5}">
                      <a16:colId xmlns:a16="http://schemas.microsoft.com/office/drawing/2014/main" val="4176200240"/>
                    </a:ext>
                  </a:extLst>
                </a:gridCol>
                <a:gridCol w="4494734">
                  <a:extLst>
                    <a:ext uri="{9D8B030D-6E8A-4147-A177-3AD203B41FA5}">
                      <a16:colId xmlns:a16="http://schemas.microsoft.com/office/drawing/2014/main" val="390739409"/>
                    </a:ext>
                  </a:extLst>
                </a:gridCol>
                <a:gridCol w="462076">
                  <a:extLst>
                    <a:ext uri="{9D8B030D-6E8A-4147-A177-3AD203B41FA5}">
                      <a16:colId xmlns:a16="http://schemas.microsoft.com/office/drawing/2014/main" val="1896611479"/>
                    </a:ext>
                  </a:extLst>
                </a:gridCol>
                <a:gridCol w="4494734">
                  <a:extLst>
                    <a:ext uri="{9D8B030D-6E8A-4147-A177-3AD203B41FA5}">
                      <a16:colId xmlns:a16="http://schemas.microsoft.com/office/drawing/2014/main" val="720086489"/>
                    </a:ext>
                  </a:extLst>
                </a:gridCol>
              </a:tblGrid>
              <a:tr h="165675">
                <a:tc>
                  <a:txBody>
                    <a:bodyPr/>
                    <a:lstStyle/>
                    <a:p>
                      <a:pPr algn="ctr" fontAlgn="t"/>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report behaviour concerns to mother</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moved to back of class</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928826167"/>
                  </a:ext>
                </a:extLst>
              </a:tr>
              <a:tr h="165675">
                <a:tc>
                  <a:txBody>
                    <a:bodyPr/>
                    <a:lstStyle/>
                    <a:p>
                      <a:pPr algn="ctr" fontAlgn="t"/>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diagnosed with autism spectrum disorder</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solidFill>
                            <a:srgbClr val="FF0000"/>
                          </a:solidFill>
                          <a:effectLst/>
                        </a:rPr>
                        <a:t>Multiple fixed-period exclusions</a:t>
                      </a:r>
                      <a:endParaRPr lang="en-GB" sz="1000" b="1"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449979068"/>
                  </a:ext>
                </a:extLst>
              </a:tr>
              <a:tr h="165675">
                <a:tc>
                  <a:txBody>
                    <a:bodyPr/>
                    <a:lstStyle/>
                    <a:p>
                      <a:pPr algn="ctr" fontAlgn="t"/>
                      <a:r>
                        <a:rPr lang="en-GB" sz="1000" u="none" strike="noStrike">
                          <a:effectLst/>
                        </a:rPr>
                        <a:t>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Referred to CAMHS, CAMHS refer to CYPS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requested school seek external support</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549626235"/>
                  </a:ext>
                </a:extLst>
              </a:tr>
              <a:tr h="165675">
                <a:tc>
                  <a:txBody>
                    <a:bodyPr/>
                    <a:lstStyle/>
                    <a:p>
                      <a:pPr algn="ctr" fontAlgn="t"/>
                      <a:r>
                        <a:rPr lang="en-GB" sz="1000" u="none" strike="noStrike">
                          <a:effectLst/>
                        </a:rPr>
                        <a:t>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CAMHS refer to CYPS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decline request</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668712194"/>
                  </a:ext>
                </a:extLst>
              </a:tr>
              <a:tr h="165675">
                <a:tc>
                  <a:txBody>
                    <a:bodyPr/>
                    <a:lstStyle/>
                    <a:p>
                      <a:pPr algn="ctr" fontAlgn="t"/>
                      <a:r>
                        <a:rPr lang="en-GB" sz="1000" u="none" strike="noStrike">
                          <a:effectLst/>
                        </a:rPr>
                        <a:t>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CYPS reject referral</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contacts Autism Outreach</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563273794"/>
                  </a:ext>
                </a:extLst>
              </a:tr>
              <a:tr h="184133">
                <a:tc>
                  <a:txBody>
                    <a:bodyPr/>
                    <a:lstStyle/>
                    <a:p>
                      <a:pPr algn="ctr" fontAlgn="t"/>
                      <a:r>
                        <a:rPr lang="en-GB" sz="1000" u="none" strike="noStrike">
                          <a:effectLst/>
                        </a:rPr>
                        <a:t>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request transition meeting with School 2 (juniors)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feels school does not want child</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439123927"/>
                  </a:ext>
                </a:extLst>
              </a:tr>
              <a:tr h="178593">
                <a:tc>
                  <a:txBody>
                    <a:bodyPr/>
                    <a:lstStyle/>
                    <a:p>
                      <a:pPr algn="ctr" fontAlgn="t"/>
                      <a:r>
                        <a:rPr lang="en-GB" sz="1000" u="none" strike="noStrike">
                          <a:effectLst/>
                        </a:rPr>
                        <a:t>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Junior school reject request for transition meetings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Pupil assaults another child</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526365584"/>
                  </a:ext>
                </a:extLst>
              </a:tr>
              <a:tr h="165675">
                <a:tc>
                  <a:txBody>
                    <a:bodyPr/>
                    <a:lstStyle/>
                    <a:p>
                      <a:pPr algn="ctr" fontAlgn="t"/>
                      <a:r>
                        <a:rPr lang="en-GB" sz="1000" u="none" strike="noStrike">
                          <a:effectLst/>
                        </a:rPr>
                        <a:t>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change child's class the day before term starts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solidFill>
                            <a:srgbClr val="FF0000"/>
                          </a:solidFill>
                          <a:effectLst/>
                        </a:rPr>
                        <a:t>Permanent exclusion </a:t>
                      </a:r>
                      <a:endParaRPr lang="en-GB" sz="1000" b="1"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32908398"/>
                  </a:ext>
                </a:extLst>
              </a:tr>
              <a:tr h="173140">
                <a:tc>
                  <a:txBody>
                    <a:bodyPr/>
                    <a:lstStyle/>
                    <a:p>
                      <a:pPr algn="ctr" fontAlgn="t"/>
                      <a:r>
                        <a:rPr lang="en-GB" sz="1000" u="none" strike="noStrike">
                          <a:effectLst/>
                        </a:rPr>
                        <a:t>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starts school 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home schooling, considers tribunal case</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67250385"/>
                  </a:ext>
                </a:extLst>
              </a:tr>
              <a:tr h="165675">
                <a:tc>
                  <a:txBody>
                    <a:bodyPr/>
                    <a:lstStyle/>
                    <a:p>
                      <a:pPr algn="ctr" fontAlgn="t"/>
                      <a:r>
                        <a:rPr lang="en-GB" sz="1000" u="none" strike="noStrike">
                          <a:effectLst/>
                        </a:rPr>
                        <a:t>10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No SEN school support in place</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starts school 3</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215312991"/>
                  </a:ext>
                </a:extLst>
              </a:tr>
              <a:tr h="165675">
                <a:tc>
                  <a:txBody>
                    <a:bodyPr/>
                    <a:lstStyle/>
                    <a:p>
                      <a:pPr algn="ctr" fontAlgn="t"/>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solidFill>
                            <a:srgbClr val="FF0000"/>
                          </a:solidFill>
                          <a:effectLst/>
                        </a:rPr>
                        <a:t>First fixed-period exclusion</a:t>
                      </a:r>
                      <a:endParaRPr lang="en-GB" sz="1000" b="1" i="0" u="none" strike="noStrike">
                        <a:solidFill>
                          <a:srgbClr val="FF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participating and learning</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55632568"/>
                  </a:ext>
                </a:extLst>
              </a:tr>
              <a:tr h="165675">
                <a:tc>
                  <a:txBody>
                    <a:bodyPr/>
                    <a:lstStyle/>
                    <a:p>
                      <a:pPr algn="ctr" fontAlgn="t"/>
                      <a:r>
                        <a:rPr lang="en-GB" sz="1000" u="none" strike="noStrike">
                          <a:effectLst/>
                        </a:rPr>
                        <a:t>12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tell parent child is difficult to manage</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endParaRPr lang="en-GB" sz="10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l" fontAlgn="t"/>
                      <a:endParaRPr lang="en-GB" sz="10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371916752"/>
                  </a:ext>
                </a:extLst>
              </a:tr>
            </a:tbl>
          </a:graphicData>
        </a:graphic>
      </p:graphicFrame>
      <p:sp>
        <p:nvSpPr>
          <p:cNvPr id="2" name="TextBox 1">
            <a:extLst>
              <a:ext uri="{FF2B5EF4-FFF2-40B4-BE49-F238E27FC236}">
                <a16:creationId xmlns:a16="http://schemas.microsoft.com/office/drawing/2014/main" id="{907AF5D6-06A7-44FC-83B5-71A53E7E1B99}"/>
              </a:ext>
            </a:extLst>
          </p:cNvPr>
          <p:cNvSpPr txBox="1"/>
          <p:nvPr/>
        </p:nvSpPr>
        <p:spPr>
          <a:xfrm>
            <a:off x="-2381" y="9286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Lucy</a:t>
            </a:r>
          </a:p>
        </p:txBody>
      </p:sp>
    </p:spTree>
    <p:extLst>
      <p:ext uri="{BB962C8B-B14F-4D97-AF65-F5344CB8AC3E}">
        <p14:creationId xmlns:p14="http://schemas.microsoft.com/office/powerpoint/2010/main" val="141832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B709071-C10B-47F4-A222-2B834D3C1905}"/>
              </a:ext>
            </a:extLst>
          </p:cNvPr>
          <p:cNvGraphicFramePr>
            <a:graphicFrameLocks/>
          </p:cNvGraphicFramePr>
          <p:nvPr>
            <p:extLst>
              <p:ext uri="{D42A27DB-BD31-4B8C-83A1-F6EECF244321}">
                <p14:modId xmlns:p14="http://schemas.microsoft.com/office/powerpoint/2010/main" val="3688943159"/>
              </p:ext>
            </p:extLst>
          </p:nvPr>
        </p:nvGraphicFramePr>
        <p:xfrm>
          <a:off x="1547115" y="75414"/>
          <a:ext cx="9097769" cy="3429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id="{3205B0F9-EA37-4625-95D4-64255A1B2124}"/>
              </a:ext>
            </a:extLst>
          </p:cNvPr>
          <p:cNvGraphicFramePr>
            <a:graphicFrameLocks noGrp="1"/>
          </p:cNvGraphicFramePr>
          <p:nvPr>
            <p:extLst>
              <p:ext uri="{D42A27DB-BD31-4B8C-83A1-F6EECF244321}">
                <p14:modId xmlns:p14="http://schemas.microsoft.com/office/powerpoint/2010/main" val="3661527050"/>
              </p:ext>
            </p:extLst>
          </p:nvPr>
        </p:nvGraphicFramePr>
        <p:xfrm>
          <a:off x="1547114" y="3683053"/>
          <a:ext cx="9097766" cy="2891448"/>
        </p:xfrm>
        <a:graphic>
          <a:graphicData uri="http://schemas.openxmlformats.org/drawingml/2006/table">
            <a:tbl>
              <a:tblPr>
                <a:tableStyleId>{5C22544A-7EE6-4342-B048-85BDC9FD1C3A}</a:tableStyleId>
              </a:tblPr>
              <a:tblGrid>
                <a:gridCol w="413533">
                  <a:extLst>
                    <a:ext uri="{9D8B030D-6E8A-4147-A177-3AD203B41FA5}">
                      <a16:colId xmlns:a16="http://schemas.microsoft.com/office/drawing/2014/main" val="1868392547"/>
                    </a:ext>
                  </a:extLst>
                </a:gridCol>
                <a:gridCol w="4135350">
                  <a:extLst>
                    <a:ext uri="{9D8B030D-6E8A-4147-A177-3AD203B41FA5}">
                      <a16:colId xmlns:a16="http://schemas.microsoft.com/office/drawing/2014/main" val="4032305206"/>
                    </a:ext>
                  </a:extLst>
                </a:gridCol>
                <a:gridCol w="482203">
                  <a:extLst>
                    <a:ext uri="{9D8B030D-6E8A-4147-A177-3AD203B41FA5}">
                      <a16:colId xmlns:a16="http://schemas.microsoft.com/office/drawing/2014/main" val="2049373552"/>
                    </a:ext>
                  </a:extLst>
                </a:gridCol>
                <a:gridCol w="4066680">
                  <a:extLst>
                    <a:ext uri="{9D8B030D-6E8A-4147-A177-3AD203B41FA5}">
                      <a16:colId xmlns:a16="http://schemas.microsoft.com/office/drawing/2014/main" val="1810341210"/>
                    </a:ext>
                  </a:extLst>
                </a:gridCol>
              </a:tblGrid>
              <a:tr h="214592">
                <a:tc>
                  <a:txBody>
                    <a:bodyPr/>
                    <a:lstStyle/>
                    <a:p>
                      <a:pPr algn="ctr" fontAlgn="t"/>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Accessed CAMHS who referred to CYPS who referred back to CAMHS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solidFill>
                            <a:srgbClr val="FF0000"/>
                          </a:solidFill>
                          <a:effectLst/>
                        </a:rPr>
                        <a:t>Multiple fixed-period exclusions</a:t>
                      </a:r>
                      <a:endParaRPr lang="en-GB" sz="1000" b="0"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647963658"/>
                  </a:ext>
                </a:extLst>
              </a:tr>
              <a:tr h="143638">
                <a:tc>
                  <a:txBody>
                    <a:bodyPr/>
                    <a:lstStyle/>
                    <a:p>
                      <a:pPr algn="ctr" fontAlgn="t"/>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Teacher reports being hit by child</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Caregivers withdraw child from School 1</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885098555"/>
                  </a:ext>
                </a:extLst>
              </a:tr>
              <a:tr h="143638">
                <a:tc>
                  <a:txBody>
                    <a:bodyPr/>
                    <a:lstStyle/>
                    <a:p>
                      <a:pPr algn="ctr" fontAlgn="t"/>
                      <a:r>
                        <a:rPr lang="en-GB" sz="1000" u="none" strike="noStrike">
                          <a:effectLst/>
                        </a:rPr>
                        <a:t>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solidFill>
                            <a:srgbClr val="FF0000"/>
                          </a:solidFill>
                          <a:effectLst/>
                        </a:rPr>
                        <a:t>Multiple fixed-period exclusions</a:t>
                      </a:r>
                      <a:endParaRPr lang="en-GB" sz="1000" b="0" i="0" u="none" strike="noStrike">
                        <a:solidFill>
                          <a:srgbClr val="FF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diagnosed with ASD, ADHD and ODD</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13444295"/>
                  </a:ext>
                </a:extLst>
              </a:tr>
              <a:tr h="214592">
                <a:tc>
                  <a:txBody>
                    <a:bodyPr/>
                    <a:lstStyle/>
                    <a:p>
                      <a:pPr algn="ctr" fontAlgn="t"/>
                      <a:r>
                        <a:rPr lang="en-GB" sz="1000" u="none" strike="noStrike">
                          <a:effectLst/>
                        </a:rPr>
                        <a:t>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effectLst/>
                        </a:rPr>
                        <a:t>Caregivers request referral for EHCP assessment by school</a:t>
                      </a:r>
                      <a:endParaRPr lang="en-GB" sz="1000" b="1"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solidFill>
                            <a:srgbClr val="FF0000"/>
                          </a:solidFill>
                          <a:effectLst/>
                        </a:rPr>
                        <a:t>Multiple fixed-period exclusions</a:t>
                      </a:r>
                      <a:endParaRPr lang="en-GB" sz="1000" b="0"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211104313"/>
                  </a:ext>
                </a:extLst>
              </a:tr>
              <a:tr h="214592">
                <a:tc>
                  <a:txBody>
                    <a:bodyPr/>
                    <a:lstStyle/>
                    <a:p>
                      <a:pPr algn="ctr" fontAlgn="t"/>
                      <a:r>
                        <a:rPr lang="en-GB" sz="1000" u="none" strike="noStrike">
                          <a:effectLst/>
                        </a:rPr>
                        <a:t>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solidFill>
                            <a:srgbClr val="FF0000"/>
                          </a:solidFill>
                          <a:effectLst/>
                        </a:rPr>
                        <a:t>School refuse EHCP assessment request</a:t>
                      </a:r>
                      <a:endParaRPr lang="en-GB" sz="1000" b="1" i="0" u="none" strike="noStrike">
                        <a:solidFill>
                          <a:srgbClr val="FF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Parent returns to GP multiple times due to school exclusions</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373216181"/>
                  </a:ext>
                </a:extLst>
              </a:tr>
              <a:tr h="214592">
                <a:tc>
                  <a:txBody>
                    <a:bodyPr/>
                    <a:lstStyle/>
                    <a:p>
                      <a:pPr algn="ctr" fontAlgn="t"/>
                      <a:r>
                        <a:rPr lang="en-GB" sz="1000" u="none" strike="noStrike">
                          <a:effectLst/>
                        </a:rPr>
                        <a:t>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unable to needs, segregates child at breaktimes, parents complain</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GP Referral to CAMHS</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416614800"/>
                  </a:ext>
                </a:extLst>
              </a:tr>
              <a:tr h="214592">
                <a:tc>
                  <a:txBody>
                    <a:bodyPr/>
                    <a:lstStyle/>
                    <a:p>
                      <a:pPr algn="ctr" fontAlgn="t"/>
                      <a:r>
                        <a:rPr lang="en-GB" sz="1000" u="none" strike="noStrike">
                          <a:effectLst/>
                        </a:rPr>
                        <a:t>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becomes anxious school will ring about child's behaviour</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CAMHS refer to CYPS</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366453051"/>
                  </a:ext>
                </a:extLst>
              </a:tr>
              <a:tr h="143638">
                <a:tc>
                  <a:txBody>
                    <a:bodyPr/>
                    <a:lstStyle/>
                    <a:p>
                      <a:pPr algn="ctr" fontAlgn="t"/>
                      <a:r>
                        <a:rPr lang="en-GB" sz="1000" u="none" strike="noStrike">
                          <a:effectLst/>
                        </a:rPr>
                        <a:t>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attributes behaviour to home life and parenting</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Caregivers feels school does not want child</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855987610"/>
                  </a:ext>
                </a:extLst>
              </a:tr>
              <a:tr h="214592">
                <a:tc>
                  <a:txBody>
                    <a:bodyPr/>
                    <a:lstStyle/>
                    <a:p>
                      <a:pPr algn="ctr" fontAlgn="t"/>
                      <a:r>
                        <a:rPr lang="en-GB" sz="1000" u="none" strike="noStrike">
                          <a:effectLst/>
                        </a:rPr>
                        <a:t>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Early Help carry out home visit</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school refuser, caregivers withdraws child from school</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569876596"/>
                  </a:ext>
                </a:extLst>
              </a:tr>
              <a:tr h="143638">
                <a:tc>
                  <a:txBody>
                    <a:bodyPr/>
                    <a:lstStyle/>
                    <a:p>
                      <a:pPr algn="ctr" fontAlgn="t"/>
                      <a:r>
                        <a:rPr lang="en-GB" sz="1000" u="none" strike="noStrike">
                          <a:effectLst/>
                        </a:rPr>
                        <a:t>10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Early Help unable to support</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starts school 3</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212742121"/>
                  </a:ext>
                </a:extLst>
              </a:tr>
              <a:tr h="214592">
                <a:tc>
                  <a:txBody>
                    <a:bodyPr/>
                    <a:lstStyle/>
                    <a:p>
                      <a:pPr algn="ctr" fontAlgn="t"/>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describe child as 'naughty' won't allow sensory breaks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seeks external agency support which secures LA involvement</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080031378"/>
                  </a:ext>
                </a:extLst>
              </a:tr>
              <a:tr h="143638">
                <a:tc>
                  <a:txBody>
                    <a:bodyPr/>
                    <a:lstStyle/>
                    <a:p>
                      <a:pPr algn="ctr" fontAlgn="t"/>
                      <a:r>
                        <a:rPr lang="en-GB" sz="1000" u="none" strike="noStrike">
                          <a:effectLst/>
                        </a:rPr>
                        <a:t>12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told to attend parenting course by school</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Local Authority provide a PRU place</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487133885"/>
                  </a:ext>
                </a:extLst>
              </a:tr>
              <a:tr h="214592">
                <a:tc>
                  <a:txBody>
                    <a:bodyPr/>
                    <a:lstStyle/>
                    <a:p>
                      <a:pPr algn="ctr" fontAlgn="t"/>
                      <a:r>
                        <a:rPr lang="en-GB" sz="1000" u="none" strike="noStrike">
                          <a:effectLst/>
                        </a:rPr>
                        <a:t>13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Starts school 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CYPS give mental health support to child, external agency support parent</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795575190"/>
                  </a:ext>
                </a:extLst>
              </a:tr>
              <a:tr h="214592">
                <a:tc>
                  <a:txBody>
                    <a:bodyPr/>
                    <a:lstStyle/>
                    <a:p>
                      <a:pPr algn="ctr" fontAlgn="t"/>
                      <a:r>
                        <a:rPr lang="en-GB" sz="1000" u="none" strike="noStrike">
                          <a:effectLst/>
                        </a:rPr>
                        <a:t>14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CAMHS access resumed</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formally withdrawn from mainstream schooling to attend a PRU</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16744985"/>
                  </a:ext>
                </a:extLst>
              </a:tr>
              <a:tr h="143638">
                <a:tc>
                  <a:txBody>
                    <a:bodyPr/>
                    <a:lstStyle/>
                    <a:p>
                      <a:pPr algn="ctr" fontAlgn="t"/>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CAMHS discharge - no issues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30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effectLst/>
                        </a:rPr>
                        <a:t>EHC Plan secured</a:t>
                      </a:r>
                      <a:endParaRPr lang="en-GB" sz="1000" b="1"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557321791"/>
                  </a:ext>
                </a:extLst>
              </a:tr>
            </a:tbl>
          </a:graphicData>
        </a:graphic>
      </p:graphicFrame>
      <p:sp>
        <p:nvSpPr>
          <p:cNvPr id="2" name="TextBox 1">
            <a:extLst>
              <a:ext uri="{FF2B5EF4-FFF2-40B4-BE49-F238E27FC236}">
                <a16:creationId xmlns:a16="http://schemas.microsoft.com/office/drawing/2014/main" id="{232CB2C9-5935-4BA0-B518-30C48E93E458}"/>
              </a:ext>
            </a:extLst>
          </p:cNvPr>
          <p:cNvSpPr txBox="1"/>
          <p:nvPr/>
        </p:nvSpPr>
        <p:spPr>
          <a:xfrm>
            <a:off x="-2381" y="16430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Olwen</a:t>
            </a:r>
          </a:p>
        </p:txBody>
      </p:sp>
    </p:spTree>
    <p:extLst>
      <p:ext uri="{BB962C8B-B14F-4D97-AF65-F5344CB8AC3E}">
        <p14:creationId xmlns:p14="http://schemas.microsoft.com/office/powerpoint/2010/main" val="2142851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C421F55-84AB-49C7-8482-BDC16C77005A}"/>
              </a:ext>
            </a:extLst>
          </p:cNvPr>
          <p:cNvGraphicFramePr>
            <a:graphicFrameLocks/>
          </p:cNvGraphicFramePr>
          <p:nvPr>
            <p:extLst>
              <p:ext uri="{D42A27DB-BD31-4B8C-83A1-F6EECF244321}">
                <p14:modId xmlns:p14="http://schemas.microsoft.com/office/powerpoint/2010/main" val="3503806636"/>
              </p:ext>
            </p:extLst>
          </p:nvPr>
        </p:nvGraphicFramePr>
        <p:xfrm>
          <a:off x="886119" y="157795"/>
          <a:ext cx="10467679" cy="29813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a:extLst>
              <a:ext uri="{FF2B5EF4-FFF2-40B4-BE49-F238E27FC236}">
                <a16:creationId xmlns:a16="http://schemas.microsoft.com/office/drawing/2014/main" id="{F673AABD-CF9A-4F03-970D-6D3ED04B3330}"/>
              </a:ext>
            </a:extLst>
          </p:cNvPr>
          <p:cNvGraphicFramePr>
            <a:graphicFrameLocks noGrp="1"/>
          </p:cNvGraphicFramePr>
          <p:nvPr>
            <p:extLst>
              <p:ext uri="{D42A27DB-BD31-4B8C-83A1-F6EECF244321}">
                <p14:modId xmlns:p14="http://schemas.microsoft.com/office/powerpoint/2010/main" val="3720246095"/>
              </p:ext>
            </p:extLst>
          </p:nvPr>
        </p:nvGraphicFramePr>
        <p:xfrm>
          <a:off x="886119" y="3267817"/>
          <a:ext cx="10467680" cy="3432388"/>
        </p:xfrm>
        <a:graphic>
          <a:graphicData uri="http://schemas.openxmlformats.org/drawingml/2006/table">
            <a:tbl>
              <a:tblPr>
                <a:tableStyleId>{5C22544A-7EE6-4342-B048-85BDC9FD1C3A}</a:tableStyleId>
              </a:tblPr>
              <a:tblGrid>
                <a:gridCol w="197918">
                  <a:extLst>
                    <a:ext uri="{9D8B030D-6E8A-4147-A177-3AD203B41FA5}">
                      <a16:colId xmlns:a16="http://schemas.microsoft.com/office/drawing/2014/main" val="2653630579"/>
                    </a:ext>
                  </a:extLst>
                </a:gridCol>
                <a:gridCol w="2419002">
                  <a:extLst>
                    <a:ext uri="{9D8B030D-6E8A-4147-A177-3AD203B41FA5}">
                      <a16:colId xmlns:a16="http://schemas.microsoft.com/office/drawing/2014/main" val="4205232617"/>
                    </a:ext>
                  </a:extLst>
                </a:gridCol>
                <a:gridCol w="197918">
                  <a:extLst>
                    <a:ext uri="{9D8B030D-6E8A-4147-A177-3AD203B41FA5}">
                      <a16:colId xmlns:a16="http://schemas.microsoft.com/office/drawing/2014/main" val="1401769403"/>
                    </a:ext>
                  </a:extLst>
                </a:gridCol>
                <a:gridCol w="2419002">
                  <a:extLst>
                    <a:ext uri="{9D8B030D-6E8A-4147-A177-3AD203B41FA5}">
                      <a16:colId xmlns:a16="http://schemas.microsoft.com/office/drawing/2014/main" val="1334394063"/>
                    </a:ext>
                  </a:extLst>
                </a:gridCol>
                <a:gridCol w="197918">
                  <a:extLst>
                    <a:ext uri="{9D8B030D-6E8A-4147-A177-3AD203B41FA5}">
                      <a16:colId xmlns:a16="http://schemas.microsoft.com/office/drawing/2014/main" val="3289584192"/>
                    </a:ext>
                  </a:extLst>
                </a:gridCol>
                <a:gridCol w="2419002">
                  <a:extLst>
                    <a:ext uri="{9D8B030D-6E8A-4147-A177-3AD203B41FA5}">
                      <a16:colId xmlns:a16="http://schemas.microsoft.com/office/drawing/2014/main" val="4165943218"/>
                    </a:ext>
                  </a:extLst>
                </a:gridCol>
                <a:gridCol w="197918">
                  <a:extLst>
                    <a:ext uri="{9D8B030D-6E8A-4147-A177-3AD203B41FA5}">
                      <a16:colId xmlns:a16="http://schemas.microsoft.com/office/drawing/2014/main" val="2583953894"/>
                    </a:ext>
                  </a:extLst>
                </a:gridCol>
                <a:gridCol w="2419002">
                  <a:extLst>
                    <a:ext uri="{9D8B030D-6E8A-4147-A177-3AD203B41FA5}">
                      <a16:colId xmlns:a16="http://schemas.microsoft.com/office/drawing/2014/main" val="1304043324"/>
                    </a:ext>
                  </a:extLst>
                </a:gridCol>
              </a:tblGrid>
              <a:tr h="159059">
                <a:tc>
                  <a:txBody>
                    <a:bodyPr/>
                    <a:lstStyle/>
                    <a:p>
                      <a:pPr algn="ctr" fontAlgn="ctr"/>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Parent requests SaLT referral</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13</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discloses suicidal feelings to caregivers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25</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placed on school report</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37</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rgbClr val="FF0000"/>
                          </a:solidFill>
                          <a:effectLst/>
                        </a:rPr>
                        <a:t>School declines EHCP Assessment request</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2906950111"/>
                  </a:ext>
                </a:extLst>
              </a:tr>
              <a:tr h="159059">
                <a:tc>
                  <a:txBody>
                    <a:bodyPr/>
                    <a:lstStyle/>
                    <a:p>
                      <a:pPr algn="ctr" fontAlgn="ctr"/>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err="1">
                          <a:effectLst/>
                        </a:rPr>
                        <a:t>SaLT</a:t>
                      </a:r>
                      <a:r>
                        <a:rPr lang="en-GB" sz="1000" u="none" strike="noStrike">
                          <a:effectLst/>
                        </a:rPr>
                        <a:t> Finds no concerns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14</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Caregivers tell child about ASD diagnosis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26</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Multiple fixed-period exclusions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38</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School move</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1810557128"/>
                  </a:ext>
                </a:extLst>
              </a:tr>
              <a:tr h="265099">
                <a:tc>
                  <a:txBody>
                    <a:bodyPr/>
                    <a:lstStyle/>
                    <a:p>
                      <a:pPr algn="ctr" fontAlgn="ctr"/>
                      <a:r>
                        <a:rPr lang="en-GB" sz="1000" u="none" strike="noStrike">
                          <a:effectLst/>
                        </a:rPr>
                        <a:t>3</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School reports disruptive behaviour to parent</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assaults a pupil in school</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27</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physically assaulted by another child, resulting in dislocated finger</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39</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bullied for being different</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1965425636"/>
                  </a:ext>
                </a:extLst>
              </a:tr>
              <a:tr h="265099">
                <a:tc>
                  <a:txBody>
                    <a:bodyPr/>
                    <a:lstStyle/>
                    <a:p>
                      <a:pPr algn="ctr" fontAlgn="ctr"/>
                      <a:r>
                        <a:rPr lang="en-GB" sz="1000" u="none" strike="noStrike">
                          <a:effectLst/>
                        </a:rPr>
                        <a:t>4</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Parent requests consultant referral, consultant, no concerns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16</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First fixed-period exclusion</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28</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Mother reports incident to school, dismissed as accident</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40</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Mother requested managed move, managed move agreed to PRU</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1181720039"/>
                  </a:ext>
                </a:extLst>
              </a:tr>
              <a:tr h="159059">
                <a:tc>
                  <a:txBody>
                    <a:bodyPr/>
                    <a:lstStyle/>
                    <a:p>
                      <a:pPr algn="ctr" fontAlgn="ctr"/>
                      <a:r>
                        <a:rPr lang="en-GB" sz="1000" u="none" strike="noStrike">
                          <a:effectLst/>
                        </a:rPr>
                        <a:t>5</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Consultant discharges with no concerns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17</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School refers child to CAHMS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29</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Caregivers contact police about disability discrimination</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41</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School move to PRU</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1556918116"/>
                  </a:ext>
                </a:extLst>
              </a:tr>
              <a:tr h="265099">
                <a:tc>
                  <a:txBody>
                    <a:bodyPr/>
                    <a:lstStyle/>
                    <a:p>
                      <a:pPr algn="ctr" fontAlgn="ctr"/>
                      <a:r>
                        <a:rPr lang="en-GB" sz="1000" u="none" strike="noStrike">
                          <a:effectLst/>
                        </a:rPr>
                        <a:t>6</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Mother arranges referral to consultant, child diagnosed with ASD</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18</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solidFill>
                            <a:srgbClr val="FF0000"/>
                          </a:solidFill>
                          <a:effectLst/>
                        </a:rPr>
                        <a:t>Multiple fixed-period exclusions </a:t>
                      </a:r>
                      <a:endParaRPr lang="en-GB" sz="1000" b="0" i="0" u="none" strike="noStrike">
                        <a:solidFill>
                          <a:srgbClr val="FF0000"/>
                        </a:solidFill>
                        <a:effectLst/>
                        <a:latin typeface="Calibri"/>
                      </a:endParaRPr>
                    </a:p>
                  </a:txBody>
                  <a:tcPr marL="6627" marR="6627" marT="6627" marB="0"/>
                </a:tc>
                <a:tc>
                  <a:txBody>
                    <a:bodyPr/>
                    <a:lstStyle/>
                    <a:p>
                      <a:pPr algn="ctr" fontAlgn="ctr"/>
                      <a:r>
                        <a:rPr lang="en-GB" sz="1000" u="none" strike="noStrike">
                          <a:effectLst/>
                        </a:rPr>
                        <a:t>30</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Police interviews result in no further action</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42</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Bespoke curriculum implemented, vocational college training agreed</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86829512"/>
                  </a:ext>
                </a:extLst>
              </a:tr>
              <a:tr h="265099">
                <a:tc>
                  <a:txBody>
                    <a:bodyPr/>
                    <a:lstStyle/>
                    <a:p>
                      <a:pPr algn="ctr" fontAlgn="ctr"/>
                      <a:r>
                        <a:rPr lang="en-GB" sz="1000" u="none" strike="noStrike">
                          <a:effectLst/>
                        </a:rPr>
                        <a:t>7</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Caregivers request assessment for an EHCP</a:t>
                      </a:r>
                      <a:endParaRPr lang="en-GB" sz="1000" b="1" i="0" u="none" strike="noStrike">
                        <a:solidFill>
                          <a:schemeClr val="accent6">
                            <a:lumMod val="75000"/>
                          </a:schemeClr>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19</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solidFill>
                            <a:srgbClr val="FF0000"/>
                          </a:solidFill>
                          <a:effectLst/>
                        </a:rPr>
                        <a:t>Multiple fixed-period exclusions</a:t>
                      </a:r>
                      <a:endParaRPr lang="en-GB" sz="1000" b="0" i="0" u="none" strike="noStrike">
                        <a:solidFill>
                          <a:srgbClr val="FF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31</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Mother requested a managed move/EHCP assessment by school</a:t>
                      </a:r>
                      <a:endParaRPr lang="en-GB" sz="1000" b="1" i="0" u="none" strike="noStrike">
                        <a:solidFill>
                          <a:schemeClr val="accent6">
                            <a:lumMod val="75000"/>
                          </a:schemeClr>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43</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passing exams</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2011938600"/>
                  </a:ext>
                </a:extLst>
              </a:tr>
              <a:tr h="159059">
                <a:tc>
                  <a:txBody>
                    <a:bodyPr/>
                    <a:lstStyle/>
                    <a:p>
                      <a:pPr algn="ctr" fontAlgn="ctr"/>
                      <a:r>
                        <a:rPr lang="en-GB" sz="1000" u="none" strike="noStrike">
                          <a:effectLst/>
                        </a:rPr>
                        <a:t>8</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rgbClr val="FF0000"/>
                          </a:solidFill>
                          <a:effectLst/>
                        </a:rPr>
                        <a:t>School decline caregiver request for EHCP</a:t>
                      </a:r>
                      <a:endParaRPr lang="en-GB" sz="1000" b="1" i="0" u="none" strike="noStrike">
                        <a:solidFill>
                          <a:srgbClr val="FF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20</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CAMHS suspect ADHD and refer to CYPS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32</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rgbClr val="FF0000"/>
                          </a:solidFill>
                          <a:effectLst/>
                        </a:rPr>
                        <a:t>School declines Managed Move and EHCP needs assessment</a:t>
                      </a:r>
                      <a:endParaRPr lang="en-GB" sz="1000" b="1" i="0" u="none" strike="noStrike">
                        <a:solidFill>
                          <a:srgbClr val="FF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44</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School 3 submits EHC assessment request</a:t>
                      </a:r>
                      <a:endParaRPr lang="en-GB" sz="1000" b="1" i="0" u="none" strike="noStrike">
                        <a:solidFill>
                          <a:schemeClr val="accent6">
                            <a:lumMod val="75000"/>
                          </a:schemeClr>
                        </a:solidFill>
                        <a:effectLst/>
                        <a:latin typeface="Calibri" panose="020F0502020204030204" pitchFamily="34" charset="0"/>
                      </a:endParaRPr>
                    </a:p>
                  </a:txBody>
                  <a:tcPr marL="6627" marR="6627" marT="6627" marB="0"/>
                </a:tc>
                <a:extLst>
                  <a:ext uri="{0D108BD9-81ED-4DB2-BD59-A6C34878D82A}">
                    <a16:rowId xmlns:a16="http://schemas.microsoft.com/office/drawing/2014/main" val="2658164657"/>
                  </a:ext>
                </a:extLst>
              </a:tr>
              <a:tr h="159059">
                <a:tc>
                  <a:txBody>
                    <a:bodyPr/>
                    <a:lstStyle/>
                    <a:p>
                      <a:pPr algn="ctr" fontAlgn="ctr"/>
                      <a:r>
                        <a:rPr lang="en-GB" sz="1000" u="none" strike="noStrike">
                          <a:effectLst/>
                        </a:rPr>
                        <a:t>9</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Educational psychologist assessment arranged by school</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21</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Mutiple fixed-period exclusions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33</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Mother prescribed beta blockers for anxiety</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45</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rgbClr val="FF0000"/>
                          </a:solidFill>
                          <a:effectLst/>
                        </a:rPr>
                        <a:t>EHCP needs assessment rejected</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641573054"/>
                  </a:ext>
                </a:extLst>
              </a:tr>
              <a:tr h="265099">
                <a:tc>
                  <a:txBody>
                    <a:bodyPr/>
                    <a:lstStyle/>
                    <a:p>
                      <a:pPr algn="ctr" fontAlgn="ctr"/>
                      <a:r>
                        <a:rPr lang="en-GB" sz="1000" u="none" strike="noStrike">
                          <a:effectLst/>
                        </a:rPr>
                        <a:t>10</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Educational psychologist finds no learning difficulties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22</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CYPS diagnose ADHD, child medicated for ADHD</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34</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assaults pupil</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46</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EHCP assessment refusal appealed, school 3 provide supporting evidence</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3291319338"/>
                  </a:ext>
                </a:extLst>
              </a:tr>
              <a:tr h="159059">
                <a:tc>
                  <a:txBody>
                    <a:bodyPr/>
                    <a:lstStyle/>
                    <a:p>
                      <a:pPr algn="ctr" fontAlgn="ctr"/>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SENCO requests assessment for EHCP</a:t>
                      </a:r>
                      <a:endParaRPr lang="en-GB" sz="1000" b="1" i="0" u="none" strike="noStrike">
                        <a:solidFill>
                          <a:schemeClr val="accent6">
                            <a:lumMod val="75000"/>
                          </a:schemeClr>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23</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Caregivers report bullying to school</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35</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solidFill>
                            <a:srgbClr val="FF0000"/>
                          </a:solidFill>
                          <a:effectLst/>
                        </a:rPr>
                        <a:t>Permanent school exclusion</a:t>
                      </a:r>
                      <a:endParaRPr lang="en-GB" sz="1000" b="0" i="0" u="none" strike="noStrike">
                        <a:solidFill>
                          <a:srgbClr val="FF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47</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EHCP assessment decision overturned, EHCP granted</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518141399"/>
                  </a:ext>
                </a:extLst>
              </a:tr>
              <a:tr h="265099">
                <a:tc>
                  <a:txBody>
                    <a:bodyPr/>
                    <a:lstStyle/>
                    <a:p>
                      <a:pPr algn="ctr" fontAlgn="ctr"/>
                      <a:r>
                        <a:rPr lang="en-GB" sz="1000" u="none" strike="noStrike">
                          <a:effectLst/>
                        </a:rPr>
                        <a:t>12</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rgbClr val="FF0000"/>
                          </a:solidFill>
                          <a:effectLst/>
                        </a:rPr>
                        <a:t>LA decline assessment for EHCP</a:t>
                      </a:r>
                      <a:endParaRPr lang="en-GB" sz="1000" b="1" i="0" u="none" strike="noStrike">
                        <a:solidFill>
                          <a:srgbClr val="FF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24</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School removes breaktimes but re-instates after parental complaint</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36</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Caregivers re-request referral for EHCP assessment by school</a:t>
                      </a:r>
                      <a:endParaRPr lang="en-GB" sz="1000" b="1" i="0" u="none" strike="noStrike">
                        <a:solidFill>
                          <a:schemeClr val="accent6">
                            <a:lumMod val="75000"/>
                          </a:schemeClr>
                        </a:solidFill>
                        <a:effectLst/>
                        <a:latin typeface="Calibri" panose="020F0502020204030204" pitchFamily="34" charset="0"/>
                      </a:endParaRPr>
                    </a:p>
                  </a:txBody>
                  <a:tcPr marL="6627" marR="6627" marT="6627" marB="0"/>
                </a:tc>
                <a:tc>
                  <a:txBody>
                    <a:bodyPr/>
                    <a:lstStyle/>
                    <a:p>
                      <a:pPr algn="l" fontAlgn="ctr"/>
                      <a:endParaRPr lang="en-GB" sz="1000" b="0" i="0" u="none" strike="noStrike">
                        <a:solidFill>
                          <a:srgbClr val="000000"/>
                        </a:solidFill>
                        <a:effectLst/>
                        <a:latin typeface="Calibri" panose="020F0502020204030204" pitchFamily="34" charset="0"/>
                      </a:endParaRPr>
                    </a:p>
                  </a:txBody>
                  <a:tcPr marL="6627" marR="6627" marT="6627" marB="0">
                    <a:solidFill>
                      <a:schemeClr val="bg1"/>
                    </a:solidFill>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6627" marR="6627" marT="6627" marB="0">
                    <a:solidFill>
                      <a:schemeClr val="bg1"/>
                    </a:solidFill>
                  </a:tcPr>
                </a:tc>
                <a:extLst>
                  <a:ext uri="{0D108BD9-81ED-4DB2-BD59-A6C34878D82A}">
                    <a16:rowId xmlns:a16="http://schemas.microsoft.com/office/drawing/2014/main" val="1708321026"/>
                  </a:ext>
                </a:extLst>
              </a:tr>
            </a:tbl>
          </a:graphicData>
        </a:graphic>
      </p:graphicFrame>
      <p:sp>
        <p:nvSpPr>
          <p:cNvPr id="2" name="TextBox 1">
            <a:extLst>
              <a:ext uri="{FF2B5EF4-FFF2-40B4-BE49-F238E27FC236}">
                <a16:creationId xmlns:a16="http://schemas.microsoft.com/office/drawing/2014/main" id="{FFCF8AFC-1B7F-43AB-9E25-04DE5E456536}"/>
              </a:ext>
            </a:extLst>
          </p:cNvPr>
          <p:cNvSpPr txBox="1"/>
          <p:nvPr/>
        </p:nvSpPr>
        <p:spPr>
          <a:xfrm>
            <a:off x="-2381" y="10477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Viv</a:t>
            </a:r>
            <a:endParaRPr lang="en-US"/>
          </a:p>
        </p:txBody>
      </p:sp>
    </p:spTree>
    <p:extLst>
      <p:ext uri="{BB962C8B-B14F-4D97-AF65-F5344CB8AC3E}">
        <p14:creationId xmlns:p14="http://schemas.microsoft.com/office/powerpoint/2010/main" val="20630600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86956e8-7784-43f1-a477-c33e577ec2e6">
      <UserInfo>
        <DisplayName/>
        <AccountId xsi:nil="true"/>
        <AccountType/>
      </UserInfo>
    </SharedWithUsers>
    <MediaLengthInSeconds xmlns="80f0d1e4-3247-4bb7-a2f2-310f92ab01e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009D7CC1A0C94B903714A2F6FE6082" ma:contentTypeVersion="13" ma:contentTypeDescription="Create a new document." ma:contentTypeScope="" ma:versionID="7ebd39a749714b2bdd93e14f3cea8b88">
  <xsd:schema xmlns:xsd="http://www.w3.org/2001/XMLSchema" xmlns:xs="http://www.w3.org/2001/XMLSchema" xmlns:p="http://schemas.microsoft.com/office/2006/metadata/properties" xmlns:ns2="80f0d1e4-3247-4bb7-a2f2-310f92ab01ed" xmlns:ns3="786956e8-7784-43f1-a477-c33e577ec2e6" targetNamespace="http://schemas.microsoft.com/office/2006/metadata/properties" ma:root="true" ma:fieldsID="1f8e59ee222acd3b789d873baa636a48" ns2:_="" ns3:_="">
    <xsd:import namespace="80f0d1e4-3247-4bb7-a2f2-310f92ab01ed"/>
    <xsd:import namespace="786956e8-7784-43f1-a477-c33e577ec2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f0d1e4-3247-4bb7-a2f2-310f92ab01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86956e8-7784-43f1-a477-c33e577ec2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55499B-1B18-430C-AA54-36FD458EE43C}">
  <ds:schemaRefs>
    <ds:schemaRef ds:uri="786956e8-7784-43f1-a477-c33e577ec2e6"/>
    <ds:schemaRef ds:uri="80f0d1e4-3247-4bb7-a2f2-310f92ab01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7EF3467-866D-4F10-AF9F-CAC3A910E732}">
  <ds:schemaRefs>
    <ds:schemaRef ds:uri="http://schemas.microsoft.com/sharepoint/v3/contenttype/forms"/>
  </ds:schemaRefs>
</ds:datastoreItem>
</file>

<file path=customXml/itemProps3.xml><?xml version="1.0" encoding="utf-8"?>
<ds:datastoreItem xmlns:ds="http://schemas.openxmlformats.org/officeDocument/2006/customXml" ds:itemID="{469625CC-AE2C-4631-A194-C40359A58500}">
  <ds:schemaRefs>
    <ds:schemaRef ds:uri="786956e8-7784-43f1-a477-c33e577ec2e6"/>
    <ds:schemaRef ds:uri="80f0d1e4-3247-4bb7-a2f2-310f92ab01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3085</Words>
  <Application>Microsoft Office PowerPoint</Application>
  <PresentationFormat>Widescreen</PresentationFormat>
  <Paragraphs>396</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New College Durham: Understanding children's behaviours</vt:lpstr>
      <vt:lpstr>Think about...</vt:lpstr>
      <vt:lpstr>Martin-Denham, S. (2022a) Autism and school exclusion: Caregiver’s reflections. [Accepted: Support for Learning]. </vt:lpstr>
      <vt:lpstr>PowerPoint Presentation</vt:lpstr>
      <vt:lpstr>PowerPoint Presentation</vt:lpstr>
      <vt:lpstr>PowerPoint Presentation</vt:lpstr>
      <vt:lpstr>PowerPoint Presentation</vt:lpstr>
      <vt:lpstr>PowerPoint Presentation</vt:lpstr>
      <vt:lpstr>PowerPoint Presentation</vt:lpstr>
      <vt:lpstr>Findings  </vt:lpstr>
      <vt:lpstr>PowerPoint Presentation</vt:lpstr>
      <vt:lpstr>Theographs</vt:lpstr>
      <vt:lpstr>PowerPoint Presentation</vt:lpstr>
      <vt:lpstr>PowerPoint Presentation</vt:lpstr>
      <vt:lpstr>PowerPoint Presentation</vt:lpstr>
      <vt:lpstr>Drivers for drug use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research findings ‘school exclusion and mental health’</dc:title>
  <dc:creator>Sarah Martin-Denham (Staff)</dc:creator>
  <cp:lastModifiedBy>Sarah Martin-Denham (Staff)</cp:lastModifiedBy>
  <cp:revision>61</cp:revision>
  <cp:lastPrinted>2021-11-10T14:07:10Z</cp:lastPrinted>
  <dcterms:created xsi:type="dcterms:W3CDTF">2020-11-30T12:00:15Z</dcterms:created>
  <dcterms:modified xsi:type="dcterms:W3CDTF">2022-01-06T15:25:09Z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0x010100DA009D7CC1A0C94B903714A2F6FE6082</vt:lpwstr>
  </property>
  <property fmtid="{D5CDD505-2E9C-101B-9397-08002B2CF9AE}" pid="3" name="Order">
    <vt:r8>2397700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y fmtid="{D5CDD505-2E9C-101B-9397-08002B2CF9AE}" pid="9" name="_SharedFileIndex">
    <vt:lpwstr/>
  </property>
  <property fmtid="{D5CDD505-2E9C-101B-9397-08002B2CF9AE}" pid="10" name="_SourceUrl">
    <vt:lpwstr/>
  </property>
</Properties>
</file>